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35"/>
  </p:notesMasterIdLst>
  <p:handoutMasterIdLst>
    <p:handoutMasterId r:id="rId36"/>
  </p:handoutMasterIdLst>
  <p:sldIdLst>
    <p:sldId id="292" r:id="rId5"/>
    <p:sldId id="328" r:id="rId6"/>
    <p:sldId id="297" r:id="rId7"/>
    <p:sldId id="326" r:id="rId8"/>
    <p:sldId id="295" r:id="rId9"/>
    <p:sldId id="265" r:id="rId10"/>
    <p:sldId id="306" r:id="rId11"/>
    <p:sldId id="296" r:id="rId12"/>
    <p:sldId id="298" r:id="rId13"/>
    <p:sldId id="299" r:id="rId14"/>
    <p:sldId id="300" r:id="rId15"/>
    <p:sldId id="320" r:id="rId16"/>
    <p:sldId id="301" r:id="rId17"/>
    <p:sldId id="304" r:id="rId18"/>
    <p:sldId id="302" r:id="rId19"/>
    <p:sldId id="310" r:id="rId20"/>
    <p:sldId id="327" r:id="rId21"/>
    <p:sldId id="308" r:id="rId22"/>
    <p:sldId id="321" r:id="rId23"/>
    <p:sldId id="311" r:id="rId24"/>
    <p:sldId id="307" r:id="rId25"/>
    <p:sldId id="324" r:id="rId26"/>
    <p:sldId id="261" r:id="rId27"/>
    <p:sldId id="262" r:id="rId28"/>
    <p:sldId id="263" r:id="rId29"/>
    <p:sldId id="266" r:id="rId30"/>
    <p:sldId id="267" r:id="rId31"/>
    <p:sldId id="264" r:id="rId32"/>
    <p:sldId id="312" r:id="rId33"/>
    <p:sldId id="293" r:id="rId34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7DE"/>
    <a:srgbClr val="304197"/>
    <a:srgbClr val="E89130"/>
    <a:srgbClr val="FBFCFC"/>
    <a:srgbClr val="FFFFFF"/>
    <a:srgbClr val="F5F5F5"/>
    <a:srgbClr val="FBFBFB"/>
    <a:srgbClr val="2E3D92"/>
    <a:srgbClr val="E79130"/>
    <a:srgbClr val="BE5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61" autoAdjust="0"/>
    <p:restoredTop sz="77098" autoAdjust="0"/>
  </p:normalViewPr>
  <p:slideViewPr>
    <p:cSldViewPr snapToGrid="0">
      <p:cViewPr varScale="1">
        <p:scale>
          <a:sx n="92" d="100"/>
          <a:sy n="92" d="100"/>
        </p:scale>
        <p:origin x="720" y="192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29/10/25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29/10/25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36636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64881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35593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Aterosclerosi diffusa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23718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43519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0654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939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0049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B0035-9048-0B14-4397-9A1A94781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8D9A803-43D6-2087-3C10-42ACEF99A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E82419C-24D5-2C47-B31A-C130D2A23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207F30-670E-BB08-74E0-EB9886A24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6792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20018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D86C1-297F-5D1C-C405-9AB051F2E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A0AF08C-A52F-7F97-E814-C5012B1F46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ED97A9C-17FE-4A64-571E-B75975F3C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434B474-A6DC-AE5E-5773-EDC7A6E56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633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7D86B-128B-9E2A-2A35-CA072E2B9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93B7474-1247-FB19-09CB-0502B32699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9D4759C-2B80-20DA-CC06-E19940A4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867A03-63CD-0B89-BE9B-CB2DF2FED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57780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067264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7855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CA8F6-6805-8536-0A76-DD8D3A658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236C2DC-9502-E9D3-B150-C9BDD9A6D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8446A31-CFB1-84B6-A34A-9DA79C0F8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D2118E0-5B3F-4D64-333E-389B510FA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76670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94BC7-50E5-1BB4-961E-4F6015657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C5E1B02-196B-B0D7-0B2A-BF47B498C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293A5AC-1D0C-2F69-4A45-39A4CA96B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0A23BE-9902-D398-C773-43F9E7145D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50290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6FF16-AB11-ACDE-C92D-26189527F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64CD45E-3C0C-4DFD-B234-2D05156F38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FEF1503-35C6-114B-ECFB-7B95BE059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95D5D0-6D51-1DA1-0921-982FDF2FA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822176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43107-37CF-FD12-31DD-2EB30B2D3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51FCCA4-532E-D030-D4C9-5A24C7CF7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5154E41-AC8B-9764-3CF8-984E37F2C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EFE3C1-AF76-B363-0964-1CB042AE9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77883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CC42-FE35-3FB7-F365-8281954D3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83E193F-6914-8054-50B2-87BE1F796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4FF396F-CCCF-116D-0628-303AB1B66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304D1E0-B326-579C-E867-49C2FF209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41440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A228D-CDF4-00FB-F6A0-2D944613C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771412E-A272-81E6-1E65-D16B133C4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CF91777-AC8F-CD8F-4738-83E9A9388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A4510E-AEFC-D90B-ED33-5F4686025D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903349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15613-9000-1573-5A62-EB4DB6EC3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ACE13E6-4145-7112-25E4-A0C4A168AE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7F80A38-A402-C34E-9A9C-A1D49292B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09E8CFC-8D5E-8813-BA02-3E0BE4BCF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35150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2915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09514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317A4-6279-AD88-9746-6F99BE2BD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4B001E1-F9CC-8C53-0000-18DD18990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CF7B992-3FA4-53BD-F1BA-9438D6876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31976F-80EF-0404-8473-78522FA83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67415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00417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AA98E-42D2-990C-9213-D441B62F6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BD86B77-2A8D-692D-DB6C-1CF872A72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491084C-5C47-873A-ED2C-D20E8A7B1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E52429-E6AB-87E1-D4EC-BCA7D0D130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80393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88618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6554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9128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29/10/25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6526" y="572233"/>
            <a:ext cx="6632027" cy="3541985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br>
              <a:rPr lang="it-IT" sz="2000" dirty="0">
                <a:solidFill>
                  <a:srgbClr val="006070"/>
                </a:solidFill>
                <a:latin typeface="Helvetica" pitchFamily="2" charset="0"/>
              </a:rPr>
            </a:br>
            <a:endParaRPr lang="it-IT" sz="2000" dirty="0">
              <a:solidFill>
                <a:srgbClr val="304297"/>
              </a:solidFill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6193" y="3988094"/>
            <a:ext cx="6831724" cy="2743782"/>
          </a:xfrm>
        </p:spPr>
        <p:txBody>
          <a:bodyPr>
            <a:normAutofit fontScale="70000" lnSpcReduction="20000"/>
          </a:bodyPr>
          <a:lstStyle/>
          <a:p>
            <a:pPr algn="ctr"/>
            <a:endParaRPr lang="it-IT" sz="4000" b="1" dirty="0">
              <a:solidFill>
                <a:srgbClr val="E89130"/>
              </a:solidFill>
            </a:endParaRPr>
          </a:p>
          <a:p>
            <a:pPr algn="ctr"/>
            <a:r>
              <a:rPr lang="it-IT" sz="4000" b="1" dirty="0">
                <a:solidFill>
                  <a:srgbClr val="E89130"/>
                </a:solidFill>
              </a:rPr>
              <a:t>Dott. Luca bardi</a:t>
            </a:r>
          </a:p>
          <a:p>
            <a:pPr algn="ctr"/>
            <a:endParaRPr lang="it-IT" sz="4000" b="1" dirty="0">
              <a:solidFill>
                <a:srgbClr val="E89130"/>
              </a:solidFill>
            </a:endParaRPr>
          </a:p>
          <a:p>
            <a:pPr algn="ctr"/>
            <a:r>
              <a:rPr lang="it-IT" sz="2200" dirty="0">
                <a:solidFill>
                  <a:srgbClr val="E89130"/>
                </a:solidFill>
              </a:rPr>
              <a:t>U.O.C. di Cardiologia, Emodinamica e UTIC </a:t>
            </a:r>
          </a:p>
          <a:p>
            <a:pPr algn="ctr"/>
            <a:r>
              <a:rPr lang="it-IT" sz="2200" dirty="0">
                <a:solidFill>
                  <a:srgbClr val="E89130"/>
                </a:solidFill>
              </a:rPr>
              <a:t>Dipartimento di Scienze Biomediche Avanzate </a:t>
            </a:r>
          </a:p>
          <a:p>
            <a:pPr algn="ctr"/>
            <a:r>
              <a:rPr lang="it-IT" sz="2200" dirty="0">
                <a:solidFill>
                  <a:srgbClr val="E89130"/>
                </a:solidFill>
              </a:rPr>
              <a:t>Università di Napoli «Federico II»</a:t>
            </a:r>
          </a:p>
          <a:p>
            <a:endParaRPr lang="it-IT" sz="2800" b="1" dirty="0">
              <a:solidFill>
                <a:srgbClr val="E791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D3241-0538-D1C7-07BD-A31D8CD21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6AA71CF7-4B80-811F-3891-203EC79FB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5" name="Immagine 4" descr="Immagine che contiene persona, Viso umano, vestiti, occhiali&#10;&#10;Il contenuto generato dall'IA potrebbe non essere corretto.">
            <a:extLst>
              <a:ext uri="{FF2B5EF4-FFF2-40B4-BE49-F238E27FC236}">
                <a16:creationId xmlns:a16="http://schemas.microsoft.com/office/drawing/2014/main" id="{7357D5AF-9A71-96E3-622B-B6C843F95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62" y="2518010"/>
            <a:ext cx="2328275" cy="2542721"/>
          </a:xfrm>
          <a:prstGeom prst="rect">
            <a:avLst/>
          </a:prstGeom>
        </p:spPr>
      </p:pic>
      <p:pic>
        <p:nvPicPr>
          <p:cNvPr id="8" name="Immagine 7" descr="Immagine che contiene persona, Attrezzature mediche, assistenza sanitaria, medico&#10;&#10;Il contenuto generato dall'IA potrebbe non essere corretto.">
            <a:extLst>
              <a:ext uri="{FF2B5EF4-FFF2-40B4-BE49-F238E27FC236}">
                <a16:creationId xmlns:a16="http://schemas.microsoft.com/office/drawing/2014/main" id="{D1727EB3-5C53-B37A-316C-607233E70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852" y="1431018"/>
            <a:ext cx="2164150" cy="2346779"/>
          </a:xfrm>
          <a:prstGeom prst="rect">
            <a:avLst/>
          </a:prstGeom>
        </p:spPr>
      </p:pic>
      <p:pic>
        <p:nvPicPr>
          <p:cNvPr id="10" name="Immagine 9" descr="Immagine che contiene schermata, design, rosso&#10;&#10;Il contenuto generato dall'IA potrebbe non essere corretto.">
            <a:extLst>
              <a:ext uri="{FF2B5EF4-FFF2-40B4-BE49-F238E27FC236}">
                <a16:creationId xmlns:a16="http://schemas.microsoft.com/office/drawing/2014/main" id="{F26B8677-FC35-8F18-E7C5-A425F1C9B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64" y="3777797"/>
            <a:ext cx="2216411" cy="2188935"/>
          </a:xfrm>
          <a:prstGeom prst="rect">
            <a:avLst/>
          </a:prstGeom>
        </p:spPr>
      </p:pic>
      <p:pic>
        <p:nvPicPr>
          <p:cNvPr id="12" name="Immagine 11" descr="Immagine che contiene persona, Viso umano, appoggiato, interno&#10;&#10;Il contenuto generato dall'IA potrebbe non essere corretto.">
            <a:extLst>
              <a:ext uri="{FF2B5EF4-FFF2-40B4-BE49-F238E27FC236}">
                <a16:creationId xmlns:a16="http://schemas.microsoft.com/office/drawing/2014/main" id="{CCF5EAE0-0248-A3AF-8419-B069979CB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327" y="4104149"/>
            <a:ext cx="1937180" cy="1913165"/>
          </a:xfrm>
          <a:prstGeom prst="rect">
            <a:avLst/>
          </a:prstGeom>
        </p:spPr>
      </p:pic>
      <p:pic>
        <p:nvPicPr>
          <p:cNvPr id="18" name="Immagine 17" descr="Immagine che contiene testo, schermata, Carattere, logo&#10;&#10;Il contenuto generato dall'IA potrebbe non essere corretto.">
            <a:extLst>
              <a:ext uri="{FF2B5EF4-FFF2-40B4-BE49-F238E27FC236}">
                <a16:creationId xmlns:a16="http://schemas.microsoft.com/office/drawing/2014/main" id="{6C0D7C11-27A8-E184-3530-2DFCC6CEC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3"/>
          <a:stretch>
            <a:fillRect/>
          </a:stretch>
        </p:blipFill>
        <p:spPr>
          <a:xfrm>
            <a:off x="2907415" y="3093762"/>
            <a:ext cx="2004984" cy="173833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EA7721D-E0DA-6BB3-67D7-882B0CD899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51" y="1730241"/>
            <a:ext cx="3152298" cy="58002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2DC6C7A-B888-5359-9C12-9E54492D7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t="4212" r="16881" b="3872"/>
          <a:stretch>
            <a:fillRect/>
          </a:stretch>
        </p:blipFill>
        <p:spPr>
          <a:xfrm>
            <a:off x="210940" y="1963511"/>
            <a:ext cx="2699657" cy="3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91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ABCBC-13CD-27AB-0F8A-E0435DE1C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5E2D6C0-BE2E-4E51-B71A-737F44BE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B784368-DC90-E8C2-8512-C0ED0C951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44" r="-543"/>
          <a:stretch>
            <a:fillRect/>
          </a:stretch>
        </p:blipFill>
        <p:spPr>
          <a:xfrm>
            <a:off x="66065" y="2981172"/>
            <a:ext cx="2683329" cy="214336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11ACD3-2D4A-89EE-ADDC-706617A71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197" y="1797269"/>
            <a:ext cx="3589605" cy="660487"/>
          </a:xfrm>
          <a:prstGeom prst="rect">
            <a:avLst/>
          </a:prstGeom>
        </p:spPr>
      </p:pic>
      <p:pic>
        <p:nvPicPr>
          <p:cNvPr id="4" name="Immagine 3" descr="Immagine che contiene schizzo, bianco e nero, arte, disegno&#10;&#10;Il contenuto generato dall'IA potrebbe non essere corretto.">
            <a:extLst>
              <a:ext uri="{FF2B5EF4-FFF2-40B4-BE49-F238E27FC236}">
                <a16:creationId xmlns:a16="http://schemas.microsoft.com/office/drawing/2014/main" id="{EF7A863B-42C8-5160-49A4-6A2784971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61" y="2457756"/>
            <a:ext cx="3472545" cy="2442554"/>
          </a:xfrm>
          <a:prstGeom prst="rect">
            <a:avLst/>
          </a:prstGeom>
        </p:spPr>
      </p:pic>
      <p:pic>
        <p:nvPicPr>
          <p:cNvPr id="10" name="Immagine 9" descr="Immagine che contiene schizzo, bianco e nero, Fotografia monocromatica, arte&#10;&#10;Il contenuto generato dall'IA potrebbe non essere corretto.">
            <a:extLst>
              <a:ext uri="{FF2B5EF4-FFF2-40B4-BE49-F238E27FC236}">
                <a16:creationId xmlns:a16="http://schemas.microsoft.com/office/drawing/2014/main" id="{E147ED65-712A-3650-2EA2-3AE501107A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418" y="1561237"/>
            <a:ext cx="3181582" cy="3045639"/>
          </a:xfrm>
          <a:prstGeom prst="rect">
            <a:avLst/>
          </a:prstGeom>
        </p:spPr>
      </p:pic>
      <p:pic>
        <p:nvPicPr>
          <p:cNvPr id="14" name="Immagine 13" descr="Immagine che contiene schizzo, disegno, bianco e nero, Arte bambini&#10;&#10;Il contenuto generato dall'IA potrebbe non essere corretto.">
            <a:extLst>
              <a:ext uri="{FF2B5EF4-FFF2-40B4-BE49-F238E27FC236}">
                <a16:creationId xmlns:a16="http://schemas.microsoft.com/office/drawing/2014/main" id="{BB61FF9A-588F-F68A-A65E-4DC4223B3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41" y="2981172"/>
            <a:ext cx="3040641" cy="303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78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5A002-6A9A-9182-D774-25F525693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B571F04-06F6-79DF-1335-1CAE9165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D260B8D-4F10-1E8D-1427-261792004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84" y="1650467"/>
            <a:ext cx="2034952" cy="374431"/>
          </a:xfrm>
          <a:prstGeom prst="rect">
            <a:avLst/>
          </a:prstGeom>
        </p:spPr>
      </p:pic>
      <p:pic>
        <p:nvPicPr>
          <p:cNvPr id="6" name="Immagine 5" descr="Immagine che contiene bianco e nero, schizzo, disegno, ombra&#10;&#10;Il contenuto generato dall'IA potrebbe non essere corretto.">
            <a:extLst>
              <a:ext uri="{FF2B5EF4-FFF2-40B4-BE49-F238E27FC236}">
                <a16:creationId xmlns:a16="http://schemas.microsoft.com/office/drawing/2014/main" id="{3F1D1019-77B0-2488-4A00-C96447D59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69" y="2024898"/>
            <a:ext cx="1992442" cy="3974694"/>
          </a:xfrm>
          <a:prstGeom prst="rect">
            <a:avLst/>
          </a:prstGeom>
        </p:spPr>
      </p:pic>
      <p:pic>
        <p:nvPicPr>
          <p:cNvPr id="10" name="Immagine 9" descr="Immagine che contiene lastra dei raggi X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2AF381AD-D7F0-CCCA-0CB5-18AE9B5C6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 t="22148" r="27138" b="-346"/>
          <a:stretch>
            <a:fillRect/>
          </a:stretch>
        </p:blipFill>
        <p:spPr>
          <a:xfrm>
            <a:off x="4238886" y="2024898"/>
            <a:ext cx="2718387" cy="4010956"/>
          </a:xfrm>
          <a:prstGeom prst="rect">
            <a:avLst/>
          </a:prstGeom>
        </p:spPr>
      </p:pic>
      <p:pic>
        <p:nvPicPr>
          <p:cNvPr id="12" name="Immagine 11" descr="Immagine che contiene bianco e nero, monocromatico, Fotografia monocromatica, schizzo&#10;&#10;Il contenuto generato dall'IA potrebbe non essere corretto.">
            <a:extLst>
              <a:ext uri="{FF2B5EF4-FFF2-40B4-BE49-F238E27FC236}">
                <a16:creationId xmlns:a16="http://schemas.microsoft.com/office/drawing/2014/main" id="{DF58FA75-D702-43CA-0BAF-D7D20D24C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204" y="2024898"/>
            <a:ext cx="3671826" cy="398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02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8FC1D-0D76-03D1-41A7-8B6D6ED48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15AD7A0-AE5E-4449-EA2C-49C211488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313" y="80902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1ED434E-CC39-4519-31BD-990454BCE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5" r="2847"/>
          <a:stretch>
            <a:fillRect/>
          </a:stretch>
        </p:blipFill>
        <p:spPr>
          <a:xfrm>
            <a:off x="3239" y="2807944"/>
            <a:ext cx="2112736" cy="177383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D37F03-528D-8BD0-E4E3-4527AB17D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33" y="1314449"/>
            <a:ext cx="3416576" cy="628650"/>
          </a:xfrm>
          <a:prstGeom prst="rect">
            <a:avLst/>
          </a:prstGeom>
        </p:spPr>
      </p:pic>
      <p:pic>
        <p:nvPicPr>
          <p:cNvPr id="10" name="Immagine 9" descr="Immagine che contiene uomo, vestiti, Viso umano, articolazione&#10;&#10;Il contenuto generato dall'IA potrebbe non essere corretto.">
            <a:extLst>
              <a:ext uri="{FF2B5EF4-FFF2-40B4-BE49-F238E27FC236}">
                <a16:creationId xmlns:a16="http://schemas.microsoft.com/office/drawing/2014/main" id="{2F54E114-32FF-07F3-E3C1-559269BED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50792"/>
          <a:stretch>
            <a:fillRect/>
          </a:stretch>
        </p:blipFill>
        <p:spPr>
          <a:xfrm>
            <a:off x="3194875" y="1943099"/>
            <a:ext cx="2522425" cy="3946323"/>
          </a:xfrm>
          <a:prstGeom prst="rect">
            <a:avLst/>
          </a:prstGeom>
        </p:spPr>
      </p:pic>
      <p:pic>
        <p:nvPicPr>
          <p:cNvPr id="11" name="Immagine 10" descr="Immagine che contiene uomo, vestiti, Viso umano, articolazione&#10;&#10;Il contenuto generato dall'IA potrebbe non essere corretto.">
            <a:extLst>
              <a:ext uri="{FF2B5EF4-FFF2-40B4-BE49-F238E27FC236}">
                <a16:creationId xmlns:a16="http://schemas.microsoft.com/office/drawing/2014/main" id="{0585A522-1347-FF24-1E84-2D68E7994F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8" r="5815"/>
          <a:stretch>
            <a:fillRect/>
          </a:stretch>
        </p:blipFill>
        <p:spPr>
          <a:xfrm>
            <a:off x="7953078" y="1943099"/>
            <a:ext cx="2689021" cy="39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83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526CA-9B0B-93AF-DD2F-29D5CD0AA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35BE3C5-3E8B-AE97-0CF2-687C6B6EF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2358347-B669-E57E-553D-7077506EA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479" r="104"/>
          <a:stretch>
            <a:fillRect/>
          </a:stretch>
        </p:blipFill>
        <p:spPr>
          <a:xfrm>
            <a:off x="194046" y="3159945"/>
            <a:ext cx="1986725" cy="136352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D77E0C0-5868-2314-185B-5B5445F7D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00" y="1797269"/>
            <a:ext cx="2942799" cy="612102"/>
          </a:xfrm>
          <a:prstGeom prst="rect">
            <a:avLst/>
          </a:prstGeom>
        </p:spPr>
      </p:pic>
      <p:pic>
        <p:nvPicPr>
          <p:cNvPr id="4" name="Immagine 3" descr="Immagine che contiene cibo&#10;&#10;Il contenuto generato dall'IA potrebbe non essere corretto.">
            <a:extLst>
              <a:ext uri="{FF2B5EF4-FFF2-40B4-BE49-F238E27FC236}">
                <a16:creationId xmlns:a16="http://schemas.microsoft.com/office/drawing/2014/main" id="{925F0397-9FE0-FAD1-FC98-48C84782B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55" y="2517500"/>
            <a:ext cx="5798458" cy="3341859"/>
          </a:xfrm>
          <a:prstGeom prst="rect">
            <a:avLst/>
          </a:prstGeom>
        </p:spPr>
      </p:pic>
      <p:pic>
        <p:nvPicPr>
          <p:cNvPr id="8" name="Immagine 7" descr="Immagine che contiene schizzo, arte, bianco e nero, disegno&#10;&#10;Il contenuto generato dall'IA potrebbe non essere corretto.">
            <a:extLst>
              <a:ext uri="{FF2B5EF4-FFF2-40B4-BE49-F238E27FC236}">
                <a16:creationId xmlns:a16="http://schemas.microsoft.com/office/drawing/2014/main" id="{3720FE00-12D9-DA56-B38A-DB08B38B1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814" y="1797269"/>
            <a:ext cx="3215821" cy="406209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6068DA-6685-EC94-6A15-6F001613EDD0}"/>
              </a:ext>
            </a:extLst>
          </p:cNvPr>
          <p:cNvSpPr txBox="1"/>
          <p:nvPr/>
        </p:nvSpPr>
        <p:spPr>
          <a:xfrm>
            <a:off x="0" y="5164474"/>
            <a:ext cx="6100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i="0" u="none" strike="noStrike" kern="1200" dirty="0">
                <a:solidFill>
                  <a:srgbClr val="3B97DE"/>
                </a:solidFill>
                <a:effectLst/>
                <a:latin typeface="+mn-lt"/>
                <a:ea typeface="+mn-ea"/>
                <a:cs typeface="+mn-cs"/>
              </a:rPr>
              <a:t>EPIC-Norfolk</a:t>
            </a:r>
            <a:r>
              <a:rPr lang="it-IT" sz="1800" b="0" i="0" u="none" strike="noStrike" kern="1200" dirty="0">
                <a:solidFill>
                  <a:srgbClr val="3B97DE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b="1" dirty="0">
                <a:solidFill>
                  <a:srgbClr val="3B97DE"/>
                </a:solidFill>
              </a:rPr>
              <a:t>Trial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i="0" u="none" strike="noStrike" kern="1200" dirty="0" err="1">
                <a:solidFill>
                  <a:srgbClr val="3B97DE"/>
                </a:solidFill>
                <a:effectLst/>
                <a:latin typeface="+mn-lt"/>
                <a:ea typeface="+mn-ea"/>
                <a:cs typeface="+mn-cs"/>
              </a:rPr>
              <a:t>Copenhagen</a:t>
            </a:r>
            <a:r>
              <a:rPr lang="it-IT" sz="1800" b="1" i="0" u="none" strike="noStrike" kern="1200" dirty="0">
                <a:solidFill>
                  <a:srgbClr val="3B97DE"/>
                </a:solidFill>
                <a:effectLst/>
                <a:latin typeface="+mn-lt"/>
                <a:ea typeface="+mn-ea"/>
                <a:cs typeface="+mn-cs"/>
              </a:rPr>
              <a:t> City Heart Study</a:t>
            </a:r>
          </a:p>
          <a:p>
            <a:r>
              <a:rPr lang="it-IT" b="1" dirty="0">
                <a:solidFill>
                  <a:srgbClr val="3B97DE"/>
                </a:solidFill>
              </a:rPr>
              <a:t>&gt;5 kg/m² di BMI</a:t>
            </a:r>
            <a:r>
              <a:rPr lang="it-IT" dirty="0">
                <a:solidFill>
                  <a:srgbClr val="3B97DE"/>
                </a:solidFill>
              </a:rPr>
              <a:t> = +20–30% </a:t>
            </a:r>
            <a:r>
              <a:rPr lang="it-IT" dirty="0" err="1">
                <a:solidFill>
                  <a:srgbClr val="3B97DE"/>
                </a:solidFill>
              </a:rPr>
              <a:t>aortic</a:t>
            </a:r>
            <a:r>
              <a:rPr lang="it-IT" dirty="0">
                <a:solidFill>
                  <a:srgbClr val="3B97DE"/>
                </a:solidFill>
              </a:rPr>
              <a:t> </a:t>
            </a:r>
            <a:r>
              <a:rPr lang="it-IT" dirty="0" err="1">
                <a:solidFill>
                  <a:srgbClr val="3B97DE"/>
                </a:solidFill>
              </a:rPr>
              <a:t>stenosis</a:t>
            </a:r>
            <a:endParaRPr lang="it-IT" dirty="0">
              <a:solidFill>
                <a:srgbClr val="3B97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85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3957F-0CDF-6463-894B-57EA411A8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4994D3E-F03E-4878-D122-88AF8CB83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6475A6-ECA0-DADA-137E-1AA79AAAC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270" r="115"/>
          <a:stretch>
            <a:fillRect/>
          </a:stretch>
        </p:blipFill>
        <p:spPr>
          <a:xfrm>
            <a:off x="2184642" y="3354343"/>
            <a:ext cx="2677607" cy="179368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0854F20-6E0D-3A05-29CA-629EAD8A5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65" y="1842288"/>
            <a:ext cx="3044163" cy="63318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670832C-1A04-6987-2079-56DD0BA7E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2" r="1102"/>
          <a:stretch>
            <a:fillRect/>
          </a:stretch>
        </p:blipFill>
        <p:spPr>
          <a:xfrm>
            <a:off x="6614434" y="3153680"/>
            <a:ext cx="2817238" cy="199435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0B1A4C7-01E3-C1B9-C6AF-066C1E429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34" y="1842288"/>
            <a:ext cx="3183721" cy="66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56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0B61E-F861-4F7A-D569-754C03867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C993090-32F3-7C29-1672-94FFF727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FFB6E02-CB8A-9585-7416-8DF28784C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836" y="1797269"/>
            <a:ext cx="9239166" cy="41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62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E7C09-ECAA-0864-368E-10821A06D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9B6B9F7-60BD-3A97-59C0-677202DA1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3" name="Immagine 2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F67A0408-DA48-BD03-AFE3-31B8CD7D7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3" y="2253343"/>
            <a:ext cx="6822971" cy="2970675"/>
          </a:xfrm>
          <a:prstGeom prst="rect">
            <a:avLst/>
          </a:prstGeom>
        </p:spPr>
      </p:pic>
      <p:pic>
        <p:nvPicPr>
          <p:cNvPr id="5" name="Immagine 4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D56B0AEE-94E1-6783-3BC2-FC23DDF80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57" y="2090057"/>
            <a:ext cx="41656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17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84B4F-961A-B7A3-E493-96A556274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72F8FF1-28E1-02EE-066A-C523FA1C2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C4C9FC7-2342-71E7-FAFA-01648E541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8"/>
          <a:stretch>
            <a:fillRect/>
          </a:stretch>
        </p:blipFill>
        <p:spPr>
          <a:xfrm>
            <a:off x="3364053" y="1797269"/>
            <a:ext cx="4913172" cy="4145368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BFBD40D-13E1-D552-A1D4-D524DFDA62C1}"/>
              </a:ext>
            </a:extLst>
          </p:cNvPr>
          <p:cNvSpPr txBox="1">
            <a:spLocks/>
          </p:cNvSpPr>
          <p:nvPr/>
        </p:nvSpPr>
        <p:spPr>
          <a:xfrm>
            <a:off x="0" y="5560652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defPPr rtl="0">
              <a:defRPr lang="it-it"/>
            </a:defPPr>
            <a:lvl1pPr marL="34290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it-IT" sz="1000" i="1" dirty="0">
                <a:solidFill>
                  <a:srgbClr val="333333"/>
                </a:solidFill>
              </a:rPr>
              <a:t>Eur Heart </a:t>
            </a:r>
            <a:r>
              <a:rPr lang="it-IT" sz="1000" i="1" dirty="0" err="1">
                <a:solidFill>
                  <a:srgbClr val="333333"/>
                </a:solidFill>
              </a:rPr>
              <a:t>J</a:t>
            </a:r>
            <a:r>
              <a:rPr lang="it-IT" sz="1000" dirty="0">
                <a:solidFill>
                  <a:srgbClr val="333333"/>
                </a:solidFill>
              </a:rPr>
              <a:t>, Volume 45, </a:t>
            </a:r>
            <a:r>
              <a:rPr lang="it-IT" sz="1000" dirty="0" err="1">
                <a:solidFill>
                  <a:srgbClr val="333333"/>
                </a:solidFill>
              </a:rPr>
              <a:t>Issue</a:t>
            </a:r>
            <a:r>
              <a:rPr lang="it-IT" sz="1000" dirty="0">
                <a:solidFill>
                  <a:srgbClr val="333333"/>
                </a:solidFill>
              </a:rPr>
              <a:t> 38, 7 </a:t>
            </a:r>
            <a:r>
              <a:rPr lang="it-IT" sz="1000" dirty="0" err="1">
                <a:solidFill>
                  <a:srgbClr val="333333"/>
                </a:solidFill>
              </a:rPr>
              <a:t>October</a:t>
            </a:r>
            <a:r>
              <a:rPr lang="it-IT" sz="1000" dirty="0">
                <a:solidFill>
                  <a:srgbClr val="333333"/>
                </a:solidFill>
              </a:rPr>
              <a:t> 2024, Pages 4063–4098</a:t>
            </a:r>
          </a:p>
        </p:txBody>
      </p:sp>
    </p:spTree>
    <p:extLst>
      <p:ext uri="{BB962C8B-B14F-4D97-AF65-F5344CB8AC3E}">
        <p14:creationId xmlns:p14="http://schemas.microsoft.com/office/powerpoint/2010/main" val="3080702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B639B-5551-C918-354E-8AC56DB52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609252EB-3546-ED68-1028-408121F2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4" name="Immagine 3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A2DFFDFF-D7C7-F23C-EAFB-9548FB8BA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299"/>
            <a:ext cx="5682343" cy="3073588"/>
          </a:xfrm>
          <a:prstGeom prst="rect">
            <a:avLst/>
          </a:prstGeom>
        </p:spPr>
      </p:pic>
      <p:pic>
        <p:nvPicPr>
          <p:cNvPr id="5" name="Immagine 4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F10F415E-1C2A-2162-C8E2-3B51AE6CD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06" y="1797269"/>
            <a:ext cx="5198806" cy="4109695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B15FC7-1283-1FAF-11D2-FA8E7D5F90DC}"/>
              </a:ext>
            </a:extLst>
          </p:cNvPr>
          <p:cNvSpPr txBox="1">
            <a:spLocks/>
          </p:cNvSpPr>
          <p:nvPr/>
        </p:nvSpPr>
        <p:spPr>
          <a:xfrm>
            <a:off x="0" y="5560652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defPPr rtl="0">
              <a:defRPr lang="it-it"/>
            </a:defPPr>
            <a:lvl1pPr marL="34290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it-IT" sz="1000" i="1" dirty="0">
                <a:solidFill>
                  <a:srgbClr val="333333"/>
                </a:solidFill>
              </a:rPr>
              <a:t>Eur Heart </a:t>
            </a:r>
            <a:r>
              <a:rPr lang="it-IT" sz="1000" i="1" dirty="0" err="1">
                <a:solidFill>
                  <a:srgbClr val="333333"/>
                </a:solidFill>
              </a:rPr>
              <a:t>J</a:t>
            </a:r>
            <a:r>
              <a:rPr lang="it-IT" sz="1000" dirty="0">
                <a:solidFill>
                  <a:srgbClr val="333333"/>
                </a:solidFill>
              </a:rPr>
              <a:t>, Volume 45, </a:t>
            </a:r>
            <a:r>
              <a:rPr lang="it-IT" sz="1000" dirty="0" err="1">
                <a:solidFill>
                  <a:srgbClr val="333333"/>
                </a:solidFill>
              </a:rPr>
              <a:t>Issue</a:t>
            </a:r>
            <a:r>
              <a:rPr lang="it-IT" sz="1000" dirty="0">
                <a:solidFill>
                  <a:srgbClr val="333333"/>
                </a:solidFill>
              </a:rPr>
              <a:t> 38, 7 </a:t>
            </a:r>
            <a:r>
              <a:rPr lang="it-IT" sz="1000" dirty="0" err="1">
                <a:solidFill>
                  <a:srgbClr val="333333"/>
                </a:solidFill>
              </a:rPr>
              <a:t>October</a:t>
            </a:r>
            <a:r>
              <a:rPr lang="it-IT" sz="1000" dirty="0">
                <a:solidFill>
                  <a:srgbClr val="333333"/>
                </a:solidFill>
              </a:rPr>
              <a:t> 2024, Pages 4063–4098</a:t>
            </a:r>
          </a:p>
        </p:txBody>
      </p:sp>
    </p:spTree>
    <p:extLst>
      <p:ext uri="{BB962C8B-B14F-4D97-AF65-F5344CB8AC3E}">
        <p14:creationId xmlns:p14="http://schemas.microsoft.com/office/powerpoint/2010/main" val="3648603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D5EF2-15B6-940F-61E3-6162E39E6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FC417F0-01BD-C8F8-F734-E8095760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8" name="Immagine 7" descr="Immagine che contiene vestiti, interno, calzature, muro&#10;&#10;Il contenuto generato dall'IA potrebbe non essere corretto.">
            <a:extLst>
              <a:ext uri="{FF2B5EF4-FFF2-40B4-BE49-F238E27FC236}">
                <a16:creationId xmlns:a16="http://schemas.microsoft.com/office/drawing/2014/main" id="{459B69F5-1310-C6F8-737B-54D54B1C7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1" y="2125938"/>
            <a:ext cx="4308929" cy="3673362"/>
          </a:xfrm>
          <a:prstGeom prst="rect">
            <a:avLst/>
          </a:prstGeom>
        </p:spPr>
      </p:pic>
      <p:pic>
        <p:nvPicPr>
          <p:cNvPr id="10" name="Immagine 9" descr="Immagine che contiene disegno, schizzo, donna, vestiti&#10;&#10;Il contenuto generato dall'IA potrebbe non essere corretto.">
            <a:extLst>
              <a:ext uri="{FF2B5EF4-FFF2-40B4-BE49-F238E27FC236}">
                <a16:creationId xmlns:a16="http://schemas.microsoft.com/office/drawing/2014/main" id="{D4D2149D-678E-4C51-6857-4D270EE4B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32" y="1880726"/>
            <a:ext cx="3918574" cy="39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42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5D95B-1A40-F266-A603-0DBA5D4B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C85274E-1A5A-E216-0336-357C5CD7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3" name="Immagine 2" descr="Immagine che contiene testo, Carattere, Pagina Web, Sito Web&#10;&#10;Il contenuto generato dall'IA potrebbe non essere corretto.">
            <a:extLst>
              <a:ext uri="{FF2B5EF4-FFF2-40B4-BE49-F238E27FC236}">
                <a16:creationId xmlns:a16="http://schemas.microsoft.com/office/drawing/2014/main" id="{296CA8E4-9E1D-317D-CF2F-6B5D61474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930" y="1700287"/>
            <a:ext cx="7640125" cy="430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07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F85C5-1D16-F62D-105C-90B3C9029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EB39130-CBB8-B8AD-3326-704CF0B2A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3" name="Immagine 2" descr="Immagine che contiene testo, cibo&#10;&#10;Il contenuto generato dall'IA potrebbe non essere corretto.">
            <a:extLst>
              <a:ext uri="{FF2B5EF4-FFF2-40B4-BE49-F238E27FC236}">
                <a16:creationId xmlns:a16="http://schemas.microsoft.com/office/drawing/2014/main" id="{92848EBE-16DB-B9B4-E804-763AEF42D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80" y="2015470"/>
            <a:ext cx="7045120" cy="3177016"/>
          </a:xfrm>
          <a:prstGeom prst="rect">
            <a:avLst/>
          </a:prstGeom>
        </p:spPr>
      </p:pic>
      <p:pic>
        <p:nvPicPr>
          <p:cNvPr id="5" name="Immagine 4" descr="Immagine che contiene testo, scheletro, schermata&#10;&#10;Il contenuto generato dall'IA potrebbe non essere corretto.">
            <a:extLst>
              <a:ext uri="{FF2B5EF4-FFF2-40B4-BE49-F238E27FC236}">
                <a16:creationId xmlns:a16="http://schemas.microsoft.com/office/drawing/2014/main" id="{7E00E88D-08E7-7CB5-1585-FEEE9D71F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970"/>
            <a:ext cx="5646563" cy="399786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6B24D7-BB12-7A8D-85F6-9828AD0E3253}"/>
              </a:ext>
            </a:extLst>
          </p:cNvPr>
          <p:cNvSpPr txBox="1"/>
          <p:nvPr/>
        </p:nvSpPr>
        <p:spPr>
          <a:xfrm>
            <a:off x="117422" y="5874834"/>
            <a:ext cx="61068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it-IT" sz="120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20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Clin</a:t>
            </a:r>
            <a:r>
              <a:rPr lang="it-IT" sz="120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20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Med</a:t>
            </a:r>
            <a:r>
              <a:rPr lang="it-IT" sz="120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it-IT" sz="12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2024, </a:t>
            </a:r>
            <a:r>
              <a:rPr lang="it-IT" sz="120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13</a:t>
            </a:r>
            <a:r>
              <a:rPr lang="it-IT" sz="12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201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014131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78533-9E6A-11C9-FEF4-3D55D52A6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46AFCE00-1247-F579-EEA1-5B3A93C3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4258CEF-EECF-5C10-28D9-FDED19DC6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2" t="18286" r="31215" b="18857"/>
          <a:stretch/>
        </p:blipFill>
        <p:spPr>
          <a:xfrm>
            <a:off x="2820769" y="1959289"/>
            <a:ext cx="6550461" cy="393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76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70BE6-0422-6E87-BD65-243CB22AB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3C12882-36DD-7A7A-3306-5C47A26F5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68" y="173269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grpSp>
        <p:nvGrpSpPr>
          <p:cNvPr id="2" name="Group 90">
            <a:extLst>
              <a:ext uri="{FF2B5EF4-FFF2-40B4-BE49-F238E27FC236}">
                <a16:creationId xmlns:a16="http://schemas.microsoft.com/office/drawing/2014/main" id="{E150E1A2-A542-48CC-BE09-DDBB1D9C192A}"/>
              </a:ext>
            </a:extLst>
          </p:cNvPr>
          <p:cNvGrpSpPr/>
          <p:nvPr/>
        </p:nvGrpSpPr>
        <p:grpSpPr>
          <a:xfrm>
            <a:off x="2235128" y="1915993"/>
            <a:ext cx="6711046" cy="2789453"/>
            <a:chOff x="2343312" y="1942802"/>
            <a:chExt cx="9158930" cy="2750316"/>
          </a:xfrm>
        </p:grpSpPr>
        <p:cxnSp>
          <p:nvCxnSpPr>
            <p:cNvPr id="3" name="Straight Arrow Connector 103">
              <a:extLst>
                <a:ext uri="{FF2B5EF4-FFF2-40B4-BE49-F238E27FC236}">
                  <a16:creationId xmlns:a16="http://schemas.microsoft.com/office/drawing/2014/main" id="{35431BC7-3F7F-17BC-BDB6-EF53256B8441}"/>
                </a:ext>
              </a:extLst>
            </p:cNvPr>
            <p:cNvCxnSpPr>
              <a:cxnSpLocks/>
            </p:cNvCxnSpPr>
            <p:nvPr/>
          </p:nvCxnSpPr>
          <p:spPr>
            <a:xfrm>
              <a:off x="3575596" y="3319591"/>
              <a:ext cx="244541" cy="0"/>
            </a:xfrm>
            <a:prstGeom prst="straightConnector1">
              <a:avLst/>
            </a:prstGeom>
            <a:ln w="19050">
              <a:solidFill>
                <a:srgbClr val="00196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7D89E17F-2D5C-F283-9C74-171C10871639}"/>
                </a:ext>
              </a:extLst>
            </p:cNvPr>
            <p:cNvSpPr/>
            <p:nvPr/>
          </p:nvSpPr>
          <p:spPr>
            <a:xfrm>
              <a:off x="3820139" y="2213418"/>
              <a:ext cx="6575719" cy="637607"/>
            </a:xfrm>
            <a:prstGeom prst="rect">
              <a:avLst/>
            </a:prstGeom>
            <a:solidFill>
              <a:srgbClr val="001965"/>
            </a:solidFill>
            <a:ln>
              <a:solidFill>
                <a:srgbClr val="00196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rIns="48000" anchor="ctr">
              <a:normAutofit/>
            </a:bodyPr>
            <a:lstStyle/>
            <a:p>
              <a:pPr marL="0" marR="0" lvl="0" indent="0" algn="l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Semaglutide 2.4 mg</a:t>
              </a:r>
              <a:endParaRPr kumimoji="0" lang="en-GB" sz="1600" b="1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endParaRPr>
            </a:p>
          </p:txBody>
        </p:sp>
        <p:sp>
          <p:nvSpPr>
            <p:cNvPr id="5" name="Rounded Rectangle 14">
              <a:extLst>
                <a:ext uri="{FF2B5EF4-FFF2-40B4-BE49-F238E27FC236}">
                  <a16:creationId xmlns:a16="http://schemas.microsoft.com/office/drawing/2014/main" id="{18D2EC6C-3205-71AE-6525-EFD6D87DB0D1}"/>
                </a:ext>
              </a:extLst>
            </p:cNvPr>
            <p:cNvSpPr/>
            <p:nvPr/>
          </p:nvSpPr>
          <p:spPr>
            <a:xfrm>
              <a:off x="3820139" y="3003710"/>
              <a:ext cx="6575719" cy="637607"/>
            </a:xfrm>
            <a:prstGeom prst="rect">
              <a:avLst/>
            </a:prstGeom>
            <a:solidFill>
              <a:schemeClr val="accent6"/>
            </a:solidFill>
            <a:ln>
              <a:solidFill>
                <a:srgbClr val="939AA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rIns="48000" anchor="ctr">
              <a:normAutofit/>
            </a:bodyPr>
            <a:lstStyle/>
            <a:p>
              <a:pPr marL="0" marR="0" lvl="0" indent="0" algn="l" defTabSz="121908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Placebo</a:t>
              </a:r>
            </a:p>
          </p:txBody>
        </p:sp>
        <p:cxnSp>
          <p:nvCxnSpPr>
            <p:cNvPr id="6" name="Straight Connector 93">
              <a:extLst>
                <a:ext uri="{FF2B5EF4-FFF2-40B4-BE49-F238E27FC236}">
                  <a16:creationId xmlns:a16="http://schemas.microsoft.com/office/drawing/2014/main" id="{A44B13F6-D015-69D6-FD17-D2B89255F79E}"/>
                </a:ext>
              </a:extLst>
            </p:cNvPr>
            <p:cNvCxnSpPr>
              <a:cxnSpLocks/>
            </p:cNvCxnSpPr>
            <p:nvPr/>
          </p:nvCxnSpPr>
          <p:spPr>
            <a:xfrm>
              <a:off x="3840550" y="4089767"/>
              <a:ext cx="0" cy="182879"/>
            </a:xfrm>
            <a:prstGeom prst="line">
              <a:avLst/>
            </a:prstGeom>
            <a:ln w="19050">
              <a:solidFill>
                <a:srgbClr val="939A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94">
              <a:extLst>
                <a:ext uri="{FF2B5EF4-FFF2-40B4-BE49-F238E27FC236}">
                  <a16:creationId xmlns:a16="http://schemas.microsoft.com/office/drawing/2014/main" id="{F73ECE9E-FFCC-CFE3-4A69-9015B626CE12}"/>
                </a:ext>
              </a:extLst>
            </p:cNvPr>
            <p:cNvCxnSpPr>
              <a:cxnSpLocks/>
            </p:cNvCxnSpPr>
            <p:nvPr/>
          </p:nvCxnSpPr>
          <p:spPr>
            <a:xfrm>
              <a:off x="10400825" y="4089767"/>
              <a:ext cx="0" cy="182879"/>
            </a:xfrm>
            <a:prstGeom prst="line">
              <a:avLst/>
            </a:prstGeom>
            <a:ln w="19050">
              <a:solidFill>
                <a:srgbClr val="939A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41">
              <a:extLst>
                <a:ext uri="{FF2B5EF4-FFF2-40B4-BE49-F238E27FC236}">
                  <a16:creationId xmlns:a16="http://schemas.microsoft.com/office/drawing/2014/main" id="{BA43258F-F6AC-11D1-E21A-FEB2CEBC6562}"/>
                </a:ext>
              </a:extLst>
            </p:cNvPr>
            <p:cNvSpPr/>
            <p:nvPr/>
          </p:nvSpPr>
          <p:spPr>
            <a:xfrm>
              <a:off x="10404525" y="2213770"/>
              <a:ext cx="1097717" cy="636901"/>
            </a:xfrm>
            <a:prstGeom prst="rect">
              <a:avLst/>
            </a:prstGeom>
            <a:noFill/>
            <a:ln w="19050">
              <a:solidFill>
                <a:srgbClr val="00196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anchor="ctr">
              <a:noAutofit/>
            </a:bodyPr>
            <a:lstStyle/>
            <a:p>
              <a:pPr marL="0" marR="0" lvl="0" indent="0" algn="l" defTabSz="12180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Off-treatment follow-up</a:t>
              </a:r>
            </a:p>
          </p:txBody>
        </p:sp>
        <p:sp>
          <p:nvSpPr>
            <p:cNvPr id="10" name="Rounded Rectangle 43">
              <a:extLst>
                <a:ext uri="{FF2B5EF4-FFF2-40B4-BE49-F238E27FC236}">
                  <a16:creationId xmlns:a16="http://schemas.microsoft.com/office/drawing/2014/main" id="{933B8649-E4C9-7D99-C5A1-8A0ED9BE044C}"/>
                </a:ext>
              </a:extLst>
            </p:cNvPr>
            <p:cNvSpPr/>
            <p:nvPr/>
          </p:nvSpPr>
          <p:spPr>
            <a:xfrm>
              <a:off x="10404525" y="3007935"/>
              <a:ext cx="1068446" cy="629156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anchor="ctr">
              <a:noAutofit/>
            </a:bodyPr>
            <a:lstStyle/>
            <a:p>
              <a:pPr marL="0" marR="0" lvl="0" indent="0" algn="l" defTabSz="12180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939AA7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Off-treatment follow-up</a:t>
              </a:r>
            </a:p>
          </p:txBody>
        </p:sp>
        <p:cxnSp>
          <p:nvCxnSpPr>
            <p:cNvPr id="11" name="Straight Connector 97">
              <a:extLst>
                <a:ext uri="{FF2B5EF4-FFF2-40B4-BE49-F238E27FC236}">
                  <a16:creationId xmlns:a16="http://schemas.microsoft.com/office/drawing/2014/main" id="{A3DA6B2F-625B-ED65-6B0E-DF40A2E03D1D}"/>
                </a:ext>
              </a:extLst>
            </p:cNvPr>
            <p:cNvCxnSpPr>
              <a:cxnSpLocks/>
            </p:cNvCxnSpPr>
            <p:nvPr/>
          </p:nvCxnSpPr>
          <p:spPr>
            <a:xfrm>
              <a:off x="11470381" y="4089766"/>
              <a:ext cx="0" cy="182880"/>
            </a:xfrm>
            <a:prstGeom prst="line">
              <a:avLst/>
            </a:prstGeom>
            <a:ln w="19050">
              <a:solidFill>
                <a:srgbClr val="939A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98">
              <a:extLst>
                <a:ext uri="{FF2B5EF4-FFF2-40B4-BE49-F238E27FC236}">
                  <a16:creationId xmlns:a16="http://schemas.microsoft.com/office/drawing/2014/main" id="{E19ADD9C-4E28-F4B9-DBEE-020357CA9842}"/>
                </a:ext>
              </a:extLst>
            </p:cNvPr>
            <p:cNvCxnSpPr>
              <a:cxnSpLocks/>
            </p:cNvCxnSpPr>
            <p:nvPr/>
          </p:nvCxnSpPr>
          <p:spPr>
            <a:xfrm>
              <a:off x="5560653" y="4089766"/>
              <a:ext cx="0" cy="182880"/>
            </a:xfrm>
            <a:prstGeom prst="line">
              <a:avLst/>
            </a:prstGeom>
            <a:ln w="19050">
              <a:solidFill>
                <a:srgbClr val="939A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9">
              <a:extLst>
                <a:ext uri="{FF2B5EF4-FFF2-40B4-BE49-F238E27FC236}">
                  <a16:creationId xmlns:a16="http://schemas.microsoft.com/office/drawing/2014/main" id="{C96FFDBF-3CDA-7F20-4541-A06D86737837}"/>
                </a:ext>
              </a:extLst>
            </p:cNvPr>
            <p:cNvCxnSpPr>
              <a:cxnSpLocks/>
            </p:cNvCxnSpPr>
            <p:nvPr/>
          </p:nvCxnSpPr>
          <p:spPr>
            <a:xfrm>
              <a:off x="2641988" y="4091532"/>
              <a:ext cx="0" cy="179349"/>
            </a:xfrm>
            <a:prstGeom prst="line">
              <a:avLst/>
            </a:prstGeom>
            <a:ln w="19050">
              <a:solidFill>
                <a:srgbClr val="939A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00">
              <a:extLst>
                <a:ext uri="{FF2B5EF4-FFF2-40B4-BE49-F238E27FC236}">
                  <a16:creationId xmlns:a16="http://schemas.microsoft.com/office/drawing/2014/main" id="{C5E8F618-B1CA-DFC3-C7CD-558C41148925}"/>
                </a:ext>
              </a:extLst>
            </p:cNvPr>
            <p:cNvCxnSpPr/>
            <p:nvPr/>
          </p:nvCxnSpPr>
          <p:spPr>
            <a:xfrm>
              <a:off x="3840550" y="1942802"/>
              <a:ext cx="0" cy="244988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01">
              <a:extLst>
                <a:ext uri="{FF2B5EF4-FFF2-40B4-BE49-F238E27FC236}">
                  <a16:creationId xmlns:a16="http://schemas.microsoft.com/office/drawing/2014/main" id="{0E864CC6-4ED3-2933-F1DA-7C1666400EE2}"/>
                </a:ext>
              </a:extLst>
            </p:cNvPr>
            <p:cNvCxnSpPr/>
            <p:nvPr/>
          </p:nvCxnSpPr>
          <p:spPr>
            <a:xfrm>
              <a:off x="3581932" y="2516114"/>
              <a:ext cx="0" cy="797008"/>
            </a:xfrm>
            <a:prstGeom prst="line">
              <a:avLst/>
            </a:prstGeom>
            <a:ln w="19050">
              <a:solidFill>
                <a:srgbClr val="0019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02">
              <a:extLst>
                <a:ext uri="{FF2B5EF4-FFF2-40B4-BE49-F238E27FC236}">
                  <a16:creationId xmlns:a16="http://schemas.microsoft.com/office/drawing/2014/main" id="{78054397-73EF-CE2C-9C4F-B8E375437646}"/>
                </a:ext>
              </a:extLst>
            </p:cNvPr>
            <p:cNvCxnSpPr>
              <a:cxnSpLocks/>
            </p:cNvCxnSpPr>
            <p:nvPr/>
          </p:nvCxnSpPr>
          <p:spPr>
            <a:xfrm>
              <a:off x="3576952" y="2521556"/>
              <a:ext cx="243185" cy="0"/>
            </a:xfrm>
            <a:prstGeom prst="straightConnector1">
              <a:avLst/>
            </a:prstGeom>
            <a:ln w="19050">
              <a:solidFill>
                <a:srgbClr val="00196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04">
              <a:extLst>
                <a:ext uri="{FF2B5EF4-FFF2-40B4-BE49-F238E27FC236}">
                  <a16:creationId xmlns:a16="http://schemas.microsoft.com/office/drawing/2014/main" id="{632DFF18-996F-5D1E-1A09-418B2DF0C1C4}"/>
                </a:ext>
              </a:extLst>
            </p:cNvPr>
            <p:cNvCxnSpPr>
              <a:cxnSpLocks/>
            </p:cNvCxnSpPr>
            <p:nvPr/>
          </p:nvCxnSpPr>
          <p:spPr>
            <a:xfrm>
              <a:off x="2622264" y="2930367"/>
              <a:ext cx="950023" cy="0"/>
            </a:xfrm>
            <a:prstGeom prst="line">
              <a:avLst/>
            </a:prstGeom>
            <a:ln w="19050">
              <a:solidFill>
                <a:srgbClr val="0019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 Box 46">
              <a:extLst>
                <a:ext uri="{FF2B5EF4-FFF2-40B4-BE49-F238E27FC236}">
                  <a16:creationId xmlns:a16="http://schemas.microsoft.com/office/drawing/2014/main" id="{18468108-2856-BE5D-3566-5941BE647E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6548" y="4363201"/>
              <a:ext cx="1878003" cy="329917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7511" tIns="77511" rIns="77511" bIns="77511" anchor="ctr" anchorCtr="0">
              <a:spAutoFit/>
            </a:bodyPr>
            <a:lstStyle/>
            <a:p>
              <a:pPr marL="0" marR="0" lvl="0" indent="0" algn="ctr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Maintenance dose</a:t>
              </a:r>
              <a:r>
                <a:rPr kumimoji="0" lang="en-GB" sz="1067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†</a:t>
              </a:r>
              <a:endPara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endParaRPr>
            </a:p>
          </p:txBody>
        </p:sp>
        <p:sp>
          <p:nvSpPr>
            <p:cNvPr id="19" name="Arrow: Right 106">
              <a:extLst>
                <a:ext uri="{FF2B5EF4-FFF2-40B4-BE49-F238E27FC236}">
                  <a16:creationId xmlns:a16="http://schemas.microsoft.com/office/drawing/2014/main" id="{5978A122-A7EF-B70E-BFAF-83D03FAD7597}"/>
                </a:ext>
              </a:extLst>
            </p:cNvPr>
            <p:cNvSpPr/>
            <p:nvPr/>
          </p:nvSpPr>
          <p:spPr>
            <a:xfrm>
              <a:off x="3840551" y="3667649"/>
              <a:ext cx="6555308" cy="443786"/>
            </a:xfrm>
            <a:prstGeom prst="rightArrow">
              <a:avLst/>
            </a:prstGeom>
            <a:solidFill>
              <a:srgbClr val="001965"/>
            </a:solidFill>
          </p:spPr>
          <p:txBody>
            <a:bodyPr wrap="square" lIns="121920" tIns="121920" rIns="121920" bIns="121920" anchor="ctr">
              <a:noAutofit/>
            </a:bodyPr>
            <a:lstStyle/>
            <a:p>
              <a:pPr marL="0" marR="0" lvl="0" indent="0" algn="ctr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Event-driven treatment period (≥1225 first MACE)</a:t>
              </a:r>
            </a:p>
          </p:txBody>
        </p:sp>
        <p:sp>
          <p:nvSpPr>
            <p:cNvPr id="20" name="Rectangle 107">
              <a:extLst>
                <a:ext uri="{FF2B5EF4-FFF2-40B4-BE49-F238E27FC236}">
                  <a16:creationId xmlns:a16="http://schemas.microsoft.com/office/drawing/2014/main" id="{6E3C0DB3-9640-4F33-0BD5-DB2B67B43F11}"/>
                </a:ext>
              </a:extLst>
            </p:cNvPr>
            <p:cNvSpPr/>
            <p:nvPr/>
          </p:nvSpPr>
          <p:spPr>
            <a:xfrm>
              <a:off x="2343312" y="4287677"/>
              <a:ext cx="561088" cy="337812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–3</a:t>
              </a:r>
              <a:br>
                <a:rPr kumimoji="0" lang="en-GB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</a:br>
              <a:r>
                <a:rPr kumimoji="0" lang="en-GB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Screen</a:t>
              </a:r>
            </a:p>
          </p:txBody>
        </p:sp>
        <p:sp>
          <p:nvSpPr>
            <p:cNvPr id="21" name="Rectangle 108">
              <a:extLst>
                <a:ext uri="{FF2B5EF4-FFF2-40B4-BE49-F238E27FC236}">
                  <a16:creationId xmlns:a16="http://schemas.microsoft.com/office/drawing/2014/main" id="{CF0B9754-6FCE-3655-FFA7-DE00F7E913FF}"/>
                </a:ext>
              </a:extLst>
            </p:cNvPr>
            <p:cNvSpPr/>
            <p:nvPr/>
          </p:nvSpPr>
          <p:spPr>
            <a:xfrm>
              <a:off x="3790008" y="4290018"/>
              <a:ext cx="101079" cy="16890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0</a:t>
              </a:r>
            </a:p>
          </p:txBody>
        </p:sp>
        <p:sp>
          <p:nvSpPr>
            <p:cNvPr id="22" name="Rectangle 109">
              <a:extLst>
                <a:ext uri="{FF2B5EF4-FFF2-40B4-BE49-F238E27FC236}">
                  <a16:creationId xmlns:a16="http://schemas.microsoft.com/office/drawing/2014/main" id="{5DD9BD2E-741E-665A-F4A4-0C53CD0552CD}"/>
                </a:ext>
              </a:extLst>
            </p:cNvPr>
            <p:cNvSpPr/>
            <p:nvPr/>
          </p:nvSpPr>
          <p:spPr>
            <a:xfrm>
              <a:off x="4634451" y="4287677"/>
              <a:ext cx="1852417" cy="337812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16</a:t>
              </a:r>
              <a:br>
                <a:rPr kumimoji="0" lang="en-GB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</a:br>
              <a:r>
                <a:rPr kumimoji="0" lang="en-GB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End of dose escalation</a:t>
              </a:r>
            </a:p>
          </p:txBody>
        </p:sp>
        <p:sp>
          <p:nvSpPr>
            <p:cNvPr id="23" name="Rectangle 110">
              <a:extLst>
                <a:ext uri="{FF2B5EF4-FFF2-40B4-BE49-F238E27FC236}">
                  <a16:creationId xmlns:a16="http://schemas.microsoft.com/office/drawing/2014/main" id="{30752A3F-6942-FED1-721A-E41BA9341106}"/>
                </a:ext>
              </a:extLst>
            </p:cNvPr>
            <p:cNvSpPr/>
            <p:nvPr/>
          </p:nvSpPr>
          <p:spPr>
            <a:xfrm>
              <a:off x="10766053" y="4290018"/>
              <a:ext cx="202156" cy="16890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+5</a:t>
              </a:r>
            </a:p>
          </p:txBody>
        </p:sp>
        <p:cxnSp>
          <p:nvCxnSpPr>
            <p:cNvPr id="24" name="Straight Connector 111">
              <a:extLst>
                <a:ext uri="{FF2B5EF4-FFF2-40B4-BE49-F238E27FC236}">
                  <a16:creationId xmlns:a16="http://schemas.microsoft.com/office/drawing/2014/main" id="{57130AD5-E996-A584-1BB5-24D0621C01E7}"/>
                </a:ext>
              </a:extLst>
            </p:cNvPr>
            <p:cNvCxnSpPr>
              <a:cxnSpLocks/>
            </p:cNvCxnSpPr>
            <p:nvPr/>
          </p:nvCxnSpPr>
          <p:spPr>
            <a:xfrm>
              <a:off x="2655018" y="4181206"/>
              <a:ext cx="8631835" cy="0"/>
            </a:xfrm>
            <a:prstGeom prst="line">
              <a:avLst/>
            </a:prstGeom>
            <a:ln w="19050">
              <a:solidFill>
                <a:srgbClr val="939AA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Isosceles Triangle 112">
              <a:extLst>
                <a:ext uri="{FF2B5EF4-FFF2-40B4-BE49-F238E27FC236}">
                  <a16:creationId xmlns:a16="http://schemas.microsoft.com/office/drawing/2014/main" id="{0F7210C6-0479-F947-4CD5-F8B96596FB50}"/>
                </a:ext>
              </a:extLst>
            </p:cNvPr>
            <p:cNvSpPr/>
            <p:nvPr/>
          </p:nvSpPr>
          <p:spPr>
            <a:xfrm rot="5400000" flipH="1">
              <a:off x="11271972" y="4111230"/>
              <a:ext cx="169713" cy="139953"/>
            </a:xfrm>
            <a:prstGeom prst="triangle">
              <a:avLst/>
            </a:prstGeom>
            <a:solidFill>
              <a:srgbClr val="939AA7"/>
            </a:solidFill>
            <a:ln w="9525">
              <a:solidFill>
                <a:srgbClr val="939A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endParaRPr>
            </a:p>
          </p:txBody>
        </p:sp>
        <p:sp>
          <p:nvSpPr>
            <p:cNvPr id="26" name="Isosceles Triangle 113">
              <a:extLst>
                <a:ext uri="{FF2B5EF4-FFF2-40B4-BE49-F238E27FC236}">
                  <a16:creationId xmlns:a16="http://schemas.microsoft.com/office/drawing/2014/main" id="{C44FF267-A86F-9E29-B363-E01DE5A786C5}"/>
                </a:ext>
              </a:extLst>
            </p:cNvPr>
            <p:cNvSpPr/>
            <p:nvPr/>
          </p:nvSpPr>
          <p:spPr>
            <a:xfrm rot="16200000" flipH="1">
              <a:off x="2627865" y="4111230"/>
              <a:ext cx="169713" cy="139953"/>
            </a:xfrm>
            <a:prstGeom prst="triangle">
              <a:avLst/>
            </a:prstGeom>
            <a:solidFill>
              <a:srgbClr val="939AA7"/>
            </a:solidFill>
            <a:ln w="9525">
              <a:solidFill>
                <a:srgbClr val="939A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endParaRPr>
            </a:p>
          </p:txBody>
        </p:sp>
      </p:grpSp>
      <p:sp>
        <p:nvSpPr>
          <p:cNvPr id="27" name="TextBox 86">
            <a:extLst>
              <a:ext uri="{FF2B5EF4-FFF2-40B4-BE49-F238E27FC236}">
                <a16:creationId xmlns:a16="http://schemas.microsoft.com/office/drawing/2014/main" id="{1B029CF8-A70D-E160-25F3-C7F39DD2D475}"/>
              </a:ext>
            </a:extLst>
          </p:cNvPr>
          <p:cNvSpPr txBox="1"/>
          <p:nvPr/>
        </p:nvSpPr>
        <p:spPr>
          <a:xfrm>
            <a:off x="9405257" y="1592513"/>
            <a:ext cx="2139043" cy="1348202"/>
          </a:xfrm>
          <a:prstGeom prst="rect">
            <a:avLst/>
          </a:prstGeom>
          <a:solidFill>
            <a:srgbClr val="D8EAF8"/>
          </a:solidFill>
          <a:ln w="19050">
            <a:noFill/>
          </a:ln>
        </p:spPr>
        <p:txBody>
          <a:bodyPr wrap="square" lIns="47959" tIns="47959" rIns="47959" bIns="47959" rtlCol="0">
            <a:noAutofit/>
          </a:bodyPr>
          <a:lstStyle/>
          <a:p>
            <a:pPr marL="0" marR="0" lvl="0" indent="0" algn="l" defTabSz="1306978" rtl="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>
                <a:srgbClr val="00B7FF"/>
              </a:buClr>
              <a:buSzPct val="120000"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Trial information</a:t>
            </a:r>
          </a:p>
          <a:p>
            <a:pPr marL="228413" marR="0" lvl="0" indent="-228413" algn="l" defTabSz="130697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>
                <a:srgbClr val="00196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Double-blind, parallel group, placebo-controlled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superiority trial</a:t>
            </a:r>
          </a:p>
          <a:p>
            <a:pPr marL="0" marR="0" lvl="0" indent="0" algn="l" defTabSz="130697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>
                <a:srgbClr val="001965"/>
              </a:buClr>
              <a:buSzPct val="120000"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0" marR="0" lvl="0" indent="0" algn="l" defTabSz="1306978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7806F3B0-61FC-C41B-C25D-5D50D7438AB6}"/>
              </a:ext>
            </a:extLst>
          </p:cNvPr>
          <p:cNvSpPr>
            <a:spLocks noGrp="1"/>
          </p:cNvSpPr>
          <p:nvPr/>
        </p:nvSpPr>
        <p:spPr bwMode="auto">
          <a:xfrm>
            <a:off x="6237876" y="4694325"/>
            <a:ext cx="5721307" cy="1176063"/>
          </a:xfrm>
          <a:prstGeom prst="rect">
            <a:avLst/>
          </a:prstGeom>
          <a:solidFill>
            <a:srgbClr val="D8EAF8"/>
          </a:solidFill>
          <a:ln w="19050">
            <a:noFill/>
            <a:miter lim="800000"/>
            <a:headEnd/>
            <a:tailEnd/>
          </a:ln>
          <a:effectLst/>
        </p:spPr>
        <p:txBody>
          <a:bodyPr lIns="96000" tIns="47959" rIns="96000" bIns="47959">
            <a:noAutofit/>
          </a:bodyPr>
          <a:lstStyle/>
          <a:p>
            <a:pPr marL="0" marR="0" lvl="0" indent="0" algn="l" defTabSz="1306978" rtl="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>
                <a:srgbClr val="00B7FF"/>
              </a:buClr>
              <a:buSzPct val="120000"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Key endpoints </a:t>
            </a:r>
          </a:p>
          <a:p>
            <a:pPr marL="0" marR="0" lvl="0" indent="0" algn="l" defTabSz="1306978" rtl="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>
                <a:srgbClr val="00B7FF"/>
              </a:buClr>
              <a:buSzPct val="120000"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Primary: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Time from randomisation to first occurrence of MACE (non-fatal MI, non-fatal stroke, CV death)</a:t>
            </a:r>
          </a:p>
          <a:p>
            <a:pPr marL="0" marR="0" lvl="0" indent="0" algn="l" defTabSz="13069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Pct val="120000"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Secondary: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Time from randomisation to:</a:t>
            </a:r>
          </a:p>
          <a:p>
            <a:pPr marL="0" marR="0" lvl="0" indent="0" algn="l" defTabSz="13069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Pct val="1200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CV death; HF composite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‡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and all-cause death</a:t>
            </a:r>
          </a:p>
        </p:txBody>
      </p:sp>
      <p:sp>
        <p:nvSpPr>
          <p:cNvPr id="29" name="TextBox 85">
            <a:extLst>
              <a:ext uri="{FF2B5EF4-FFF2-40B4-BE49-F238E27FC236}">
                <a16:creationId xmlns:a16="http://schemas.microsoft.com/office/drawing/2014/main" id="{04665C0F-CE65-A4D9-141A-7631CBFBE61E}"/>
              </a:ext>
            </a:extLst>
          </p:cNvPr>
          <p:cNvSpPr txBox="1"/>
          <p:nvPr/>
        </p:nvSpPr>
        <p:spPr>
          <a:xfrm>
            <a:off x="507873" y="4705446"/>
            <a:ext cx="5588127" cy="1164941"/>
          </a:xfrm>
          <a:prstGeom prst="rect">
            <a:avLst/>
          </a:prstGeom>
          <a:solidFill>
            <a:srgbClr val="D8EAF8"/>
          </a:solidFill>
          <a:ln w="19050">
            <a:noFill/>
          </a:ln>
        </p:spPr>
        <p:txBody>
          <a:bodyPr wrap="square" lIns="96000" tIns="47959" rIns="96000" bIns="47959" rtlCol="0">
            <a:noAutofit/>
          </a:bodyPr>
          <a:lstStyle/>
          <a:p>
            <a:pPr marL="0" marR="0" lvl="0" indent="0" algn="l" defTabSz="1306978" rtl="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>
                <a:srgbClr val="00B7FF"/>
              </a:buClr>
              <a:buSzPct val="120000"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Trial objective</a:t>
            </a:r>
          </a:p>
          <a:p>
            <a:pPr marL="0" marR="0" lvl="0" indent="0" algn="l" defTabSz="1306978" rtl="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>
                <a:srgbClr val="00B7FF"/>
              </a:buClr>
              <a:buSzPct val="1200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To show that semaglutide 2.4 mg OW lowers the incidence risk of MACE vs placebo both added to SoC in participants with established CVD and overweight or obesity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1A05F0CB-DA92-9396-370B-6C75B8A6C368}"/>
              </a:ext>
            </a:extLst>
          </p:cNvPr>
          <p:cNvSpPr/>
          <p:nvPr/>
        </p:nvSpPr>
        <p:spPr>
          <a:xfrm>
            <a:off x="36268" y="5822081"/>
            <a:ext cx="119229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Available at: https://www.clinicaltrials.gov/ct2/show/NCT03574597 (accessed September 2022).</a:t>
            </a:r>
            <a:b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</a:b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Design published in Ryan DH et al. Am Heart J 2020;229:61–9.</a:t>
            </a:r>
            <a:endParaRPr kumimoji="0" lang="sv-SE" sz="700" b="0" i="1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32" name="Rectangle: Rounded Corners 43">
            <a:extLst>
              <a:ext uri="{FF2B5EF4-FFF2-40B4-BE49-F238E27FC236}">
                <a16:creationId xmlns:a16="http://schemas.microsoft.com/office/drawing/2014/main" id="{360B9B8E-721A-8731-1C82-AE3C7CE7EC91}"/>
              </a:ext>
            </a:extLst>
          </p:cNvPr>
          <p:cNvSpPr/>
          <p:nvPr/>
        </p:nvSpPr>
        <p:spPr>
          <a:xfrm>
            <a:off x="312170" y="2022879"/>
            <a:ext cx="2610120" cy="16721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96000" tIns="81225" rIns="96000" bIns="81225">
            <a:spAutoFit/>
          </a:bodyPr>
          <a:lstStyle/>
          <a:p>
            <a:pPr marL="230394" marR="0" lvl="1" indent="-230394" algn="l" defTabSz="914332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Diagnosed with overweight or obesity (BMI ≥27 kg/m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)</a:t>
            </a:r>
          </a:p>
          <a:p>
            <a:pPr marL="230394" marR="0" lvl="1" indent="-230394" algn="l" defTabSz="914332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Age ≥45 years and established CVD*</a:t>
            </a:r>
          </a:p>
          <a:p>
            <a:pPr marL="230394" marR="0" lvl="1" indent="-230394" algn="l" defTabSz="914332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No prior history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of diabetes (HbA1c &lt;6.5%)</a:t>
            </a:r>
          </a:p>
        </p:txBody>
      </p:sp>
      <p:sp>
        <p:nvSpPr>
          <p:cNvPr id="33" name="Text Box 46">
            <a:extLst>
              <a:ext uri="{FF2B5EF4-FFF2-40B4-BE49-F238E27FC236}">
                <a16:creationId xmlns:a16="http://schemas.microsoft.com/office/drawing/2014/main" id="{F0EF3C02-1C8E-9C6A-2587-21D43EADB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07" y="1337387"/>
            <a:ext cx="1887644" cy="71053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511" tIns="77511" rIns="77511" bIns="77511" anchor="ctr" anchorCtr="0">
            <a:spAutoFit/>
          </a:bodyPr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Randomisation (1:1)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N=17,604</a:t>
            </a:r>
          </a:p>
        </p:txBody>
      </p:sp>
    </p:spTree>
    <p:extLst>
      <p:ext uri="{BB962C8B-B14F-4D97-AF65-F5344CB8AC3E}">
        <p14:creationId xmlns:p14="http://schemas.microsoft.com/office/powerpoint/2010/main" val="1462682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9993-1A03-8CE9-DD32-C30D78F94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2A7761C4-0BA8-E5FD-FAB3-56E59EC2B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9AB11BD-3350-1208-691F-5B0AAEFFB7B6}"/>
              </a:ext>
            </a:extLst>
          </p:cNvPr>
          <p:cNvGrpSpPr/>
          <p:nvPr/>
        </p:nvGrpSpPr>
        <p:grpSpPr>
          <a:xfrm>
            <a:off x="623310" y="2400299"/>
            <a:ext cx="10945380" cy="6611727"/>
            <a:chOff x="716" y="1276149"/>
            <a:chExt cx="12088380" cy="7378044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EC477881-4787-1050-0311-71C77322BFB1}"/>
                </a:ext>
              </a:extLst>
            </p:cNvPr>
            <p:cNvGrpSpPr/>
            <p:nvPr/>
          </p:nvGrpSpPr>
          <p:grpSpPr>
            <a:xfrm>
              <a:off x="716" y="1276149"/>
              <a:ext cx="12088380" cy="7378044"/>
              <a:chOff x="-3985" y="1280896"/>
              <a:chExt cx="9066284" cy="5533533"/>
            </a:xfrm>
          </p:grpSpPr>
          <p:grpSp>
            <p:nvGrpSpPr>
              <p:cNvPr id="12" name="Group 25">
                <a:extLst>
                  <a:ext uri="{FF2B5EF4-FFF2-40B4-BE49-F238E27FC236}">
                    <a16:creationId xmlns:a16="http://schemas.microsoft.com/office/drawing/2014/main" id="{D83DB704-415F-A99B-7FC3-804E3CE46AE9}"/>
                  </a:ext>
                </a:extLst>
              </p:cNvPr>
              <p:cNvGrpSpPr/>
              <p:nvPr/>
            </p:nvGrpSpPr>
            <p:grpSpPr>
              <a:xfrm>
                <a:off x="975388" y="1741701"/>
                <a:ext cx="6807045" cy="5072728"/>
                <a:chOff x="1160414" y="1896220"/>
                <a:chExt cx="6807045" cy="5072728"/>
              </a:xfrm>
            </p:grpSpPr>
            <p:sp>
              <p:nvSpPr>
                <p:cNvPr id="25" name="Block Arc 27">
                  <a:extLst>
                    <a:ext uri="{FF2B5EF4-FFF2-40B4-BE49-F238E27FC236}">
                      <a16:creationId xmlns:a16="http://schemas.microsoft.com/office/drawing/2014/main" id="{4FEDB9AF-C8CE-30F9-2B68-842514E0E431}"/>
                    </a:ext>
                  </a:extLst>
                </p:cNvPr>
                <p:cNvSpPr/>
                <p:nvPr/>
              </p:nvSpPr>
              <p:spPr>
                <a:xfrm>
                  <a:off x="1160414" y="1896220"/>
                  <a:ext cx="6807045" cy="5072728"/>
                </a:xfrm>
                <a:prstGeom prst="blockArc">
                  <a:avLst>
                    <a:gd name="adj1" fmla="val 10772746"/>
                    <a:gd name="adj2" fmla="val 7133"/>
                    <a:gd name="adj3" fmla="val 8196"/>
                  </a:avLst>
                </a:prstGeom>
                <a:gradFill flip="none" rotWithShape="1">
                  <a:gsLst>
                    <a:gs pos="53200">
                      <a:srgbClr val="B0D6F2"/>
                    </a:gs>
                    <a:gs pos="0">
                      <a:srgbClr val="CDE5F7"/>
                    </a:gs>
                    <a:gs pos="100000">
                      <a:srgbClr val="3B97D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Oval 10">
                  <a:extLst>
                    <a:ext uri="{FF2B5EF4-FFF2-40B4-BE49-F238E27FC236}">
                      <a16:creationId xmlns:a16="http://schemas.microsoft.com/office/drawing/2014/main" id="{135DE4E7-3215-7A5D-E6E0-3DBA853B192A}"/>
                    </a:ext>
                  </a:extLst>
                </p:cNvPr>
                <p:cNvSpPr/>
                <p:nvPr/>
              </p:nvSpPr>
              <p:spPr>
                <a:xfrm>
                  <a:off x="4339305" y="1920458"/>
                  <a:ext cx="381188" cy="3811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Oval 28">
                  <a:extLst>
                    <a:ext uri="{FF2B5EF4-FFF2-40B4-BE49-F238E27FC236}">
                      <a16:creationId xmlns:a16="http://schemas.microsoft.com/office/drawing/2014/main" id="{4E37E663-066E-9AAC-CC97-C1CE2A580EE3}"/>
                    </a:ext>
                  </a:extLst>
                </p:cNvPr>
                <p:cNvSpPr/>
                <p:nvPr/>
              </p:nvSpPr>
              <p:spPr>
                <a:xfrm>
                  <a:off x="5308521" y="2018696"/>
                  <a:ext cx="381188" cy="3811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Oval 29">
                  <a:extLst>
                    <a:ext uri="{FF2B5EF4-FFF2-40B4-BE49-F238E27FC236}">
                      <a16:creationId xmlns:a16="http://schemas.microsoft.com/office/drawing/2014/main" id="{802EC4CE-929B-6A8F-53A9-C25F2B4D2821}"/>
                    </a:ext>
                  </a:extLst>
                </p:cNvPr>
                <p:cNvSpPr/>
                <p:nvPr/>
              </p:nvSpPr>
              <p:spPr>
                <a:xfrm>
                  <a:off x="6153382" y="2312679"/>
                  <a:ext cx="381188" cy="3811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Oval 30">
                  <a:extLst>
                    <a:ext uri="{FF2B5EF4-FFF2-40B4-BE49-F238E27FC236}">
                      <a16:creationId xmlns:a16="http://schemas.microsoft.com/office/drawing/2014/main" id="{60D4A7F1-4C80-442C-0855-C8CF6538D08A}"/>
                    </a:ext>
                  </a:extLst>
                </p:cNvPr>
                <p:cNvSpPr/>
                <p:nvPr/>
              </p:nvSpPr>
              <p:spPr>
                <a:xfrm>
                  <a:off x="6848572" y="2761806"/>
                  <a:ext cx="381188" cy="3811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Oval 31">
                  <a:extLst>
                    <a:ext uri="{FF2B5EF4-FFF2-40B4-BE49-F238E27FC236}">
                      <a16:creationId xmlns:a16="http://schemas.microsoft.com/office/drawing/2014/main" id="{E1D81E1A-DE9B-CC81-897D-E1E01DF6E694}"/>
                    </a:ext>
                  </a:extLst>
                </p:cNvPr>
                <p:cNvSpPr/>
                <p:nvPr/>
              </p:nvSpPr>
              <p:spPr>
                <a:xfrm>
                  <a:off x="7340040" y="3368201"/>
                  <a:ext cx="381188" cy="3811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Oval 32">
                  <a:extLst>
                    <a:ext uri="{FF2B5EF4-FFF2-40B4-BE49-F238E27FC236}">
                      <a16:creationId xmlns:a16="http://schemas.microsoft.com/office/drawing/2014/main" id="{930618D1-0536-316F-6DBD-255E40303B29}"/>
                    </a:ext>
                  </a:extLst>
                </p:cNvPr>
                <p:cNvSpPr/>
                <p:nvPr/>
              </p:nvSpPr>
              <p:spPr>
                <a:xfrm>
                  <a:off x="7559670" y="4042661"/>
                  <a:ext cx="381188" cy="3811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Oval 34">
                  <a:extLst>
                    <a:ext uri="{FF2B5EF4-FFF2-40B4-BE49-F238E27FC236}">
                      <a16:creationId xmlns:a16="http://schemas.microsoft.com/office/drawing/2014/main" id="{5C576B3A-9691-DF12-9DD8-C1B7726CB911}"/>
                    </a:ext>
                  </a:extLst>
                </p:cNvPr>
                <p:cNvSpPr/>
                <p:nvPr/>
              </p:nvSpPr>
              <p:spPr>
                <a:xfrm>
                  <a:off x="3419016" y="2019386"/>
                  <a:ext cx="381188" cy="3811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35">
                  <a:extLst>
                    <a:ext uri="{FF2B5EF4-FFF2-40B4-BE49-F238E27FC236}">
                      <a16:creationId xmlns:a16="http://schemas.microsoft.com/office/drawing/2014/main" id="{AA941252-21FE-FE19-BACC-0C539A401C20}"/>
                    </a:ext>
                  </a:extLst>
                </p:cNvPr>
                <p:cNvSpPr/>
                <p:nvPr/>
              </p:nvSpPr>
              <p:spPr>
                <a:xfrm>
                  <a:off x="2599273" y="2309537"/>
                  <a:ext cx="381188" cy="3811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36">
                  <a:extLst>
                    <a:ext uri="{FF2B5EF4-FFF2-40B4-BE49-F238E27FC236}">
                      <a16:creationId xmlns:a16="http://schemas.microsoft.com/office/drawing/2014/main" id="{B5EB0A56-0549-D655-B8E0-E07913CD388C}"/>
                    </a:ext>
                  </a:extLst>
                </p:cNvPr>
                <p:cNvSpPr/>
                <p:nvPr/>
              </p:nvSpPr>
              <p:spPr>
                <a:xfrm>
                  <a:off x="1906352" y="2761806"/>
                  <a:ext cx="381188" cy="3811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37">
                  <a:extLst>
                    <a:ext uri="{FF2B5EF4-FFF2-40B4-BE49-F238E27FC236}">
                      <a16:creationId xmlns:a16="http://schemas.microsoft.com/office/drawing/2014/main" id="{82D25314-2B6A-9D90-E953-CE0592A5A72F}"/>
                    </a:ext>
                  </a:extLst>
                </p:cNvPr>
                <p:cNvSpPr/>
                <p:nvPr/>
              </p:nvSpPr>
              <p:spPr>
                <a:xfrm>
                  <a:off x="1402344" y="3368201"/>
                  <a:ext cx="381188" cy="3811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Oval 38">
                  <a:extLst>
                    <a:ext uri="{FF2B5EF4-FFF2-40B4-BE49-F238E27FC236}">
                      <a16:creationId xmlns:a16="http://schemas.microsoft.com/office/drawing/2014/main" id="{CECDCD0E-B96D-8479-37D6-BD341FF776FE}"/>
                    </a:ext>
                  </a:extLst>
                </p:cNvPr>
                <p:cNvSpPr/>
                <p:nvPr/>
              </p:nvSpPr>
              <p:spPr>
                <a:xfrm>
                  <a:off x="1186708" y="4042661"/>
                  <a:ext cx="381188" cy="3811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" name="Group 81">
                  <a:extLst>
                    <a:ext uri="{FF2B5EF4-FFF2-40B4-BE49-F238E27FC236}">
                      <a16:creationId xmlns:a16="http://schemas.microsoft.com/office/drawing/2014/main" id="{960D7A40-6B32-7799-A2DB-265CFFC73FC1}"/>
                    </a:ext>
                  </a:extLst>
                </p:cNvPr>
                <p:cNvGrpSpPr/>
                <p:nvPr/>
              </p:nvGrpSpPr>
              <p:grpSpPr>
                <a:xfrm>
                  <a:off x="1265050" y="4100983"/>
                  <a:ext cx="243119" cy="242402"/>
                  <a:chOff x="2479676" y="4138613"/>
                  <a:chExt cx="538163" cy="536575"/>
                </a:xfrm>
                <a:solidFill>
                  <a:schemeClr val="accent1"/>
                </a:solidFill>
              </p:grpSpPr>
              <p:sp>
                <p:nvSpPr>
                  <p:cNvPr id="68" name="Freeform 13">
                    <a:extLst>
                      <a:ext uri="{FF2B5EF4-FFF2-40B4-BE49-F238E27FC236}">
                        <a16:creationId xmlns:a16="http://schemas.microsoft.com/office/drawing/2014/main" id="{F1CF9BF9-AFD6-C8AB-75D4-ADFB853EFE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9676" y="4202113"/>
                    <a:ext cx="438150" cy="373063"/>
                  </a:xfrm>
                  <a:custGeom>
                    <a:avLst/>
                    <a:gdLst>
                      <a:gd name="T0" fmla="*/ 19 w 158"/>
                      <a:gd name="T1" fmla="*/ 2 h 135"/>
                      <a:gd name="T2" fmla="*/ 19 w 158"/>
                      <a:gd name="T3" fmla="*/ 8 h 135"/>
                      <a:gd name="T4" fmla="*/ 30 w 158"/>
                      <a:gd name="T5" fmla="*/ 19 h 135"/>
                      <a:gd name="T6" fmla="*/ 42 w 158"/>
                      <a:gd name="T7" fmla="*/ 8 h 135"/>
                      <a:gd name="T8" fmla="*/ 43 w 158"/>
                      <a:gd name="T9" fmla="*/ 2 h 135"/>
                      <a:gd name="T10" fmla="*/ 115 w 158"/>
                      <a:gd name="T11" fmla="*/ 2 h 135"/>
                      <a:gd name="T12" fmla="*/ 115 w 158"/>
                      <a:gd name="T13" fmla="*/ 7 h 135"/>
                      <a:gd name="T14" fmla="*/ 127 w 158"/>
                      <a:gd name="T15" fmla="*/ 19 h 135"/>
                      <a:gd name="T16" fmla="*/ 139 w 158"/>
                      <a:gd name="T17" fmla="*/ 7 h 135"/>
                      <a:gd name="T18" fmla="*/ 139 w 158"/>
                      <a:gd name="T19" fmla="*/ 2 h 135"/>
                      <a:gd name="T20" fmla="*/ 158 w 158"/>
                      <a:gd name="T21" fmla="*/ 17 h 135"/>
                      <a:gd name="T22" fmla="*/ 158 w 158"/>
                      <a:gd name="T23" fmla="*/ 58 h 135"/>
                      <a:gd name="T24" fmla="*/ 158 w 158"/>
                      <a:gd name="T25" fmla="*/ 62 h 135"/>
                      <a:gd name="T26" fmla="*/ 145 w 158"/>
                      <a:gd name="T27" fmla="*/ 62 h 135"/>
                      <a:gd name="T28" fmla="*/ 145 w 158"/>
                      <a:gd name="T29" fmla="*/ 38 h 135"/>
                      <a:gd name="T30" fmla="*/ 13 w 158"/>
                      <a:gd name="T31" fmla="*/ 38 h 135"/>
                      <a:gd name="T32" fmla="*/ 12 w 158"/>
                      <a:gd name="T33" fmla="*/ 41 h 135"/>
                      <a:gd name="T34" fmla="*/ 12 w 158"/>
                      <a:gd name="T35" fmla="*/ 119 h 135"/>
                      <a:gd name="T36" fmla="*/ 16 w 158"/>
                      <a:gd name="T37" fmla="*/ 122 h 135"/>
                      <a:gd name="T38" fmla="*/ 81 w 158"/>
                      <a:gd name="T39" fmla="*/ 122 h 135"/>
                      <a:gd name="T40" fmla="*/ 85 w 158"/>
                      <a:gd name="T41" fmla="*/ 122 h 135"/>
                      <a:gd name="T42" fmla="*/ 85 w 158"/>
                      <a:gd name="T43" fmla="*/ 135 h 135"/>
                      <a:gd name="T44" fmla="*/ 81 w 158"/>
                      <a:gd name="T45" fmla="*/ 135 h 135"/>
                      <a:gd name="T46" fmla="*/ 15 w 158"/>
                      <a:gd name="T47" fmla="*/ 135 h 135"/>
                      <a:gd name="T48" fmla="*/ 0 w 158"/>
                      <a:gd name="T49" fmla="*/ 119 h 135"/>
                      <a:gd name="T50" fmla="*/ 0 w 158"/>
                      <a:gd name="T51" fmla="*/ 18 h 135"/>
                      <a:gd name="T52" fmla="*/ 19 w 158"/>
                      <a:gd name="T53" fmla="*/ 2 h 1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58" h="135">
                        <a:moveTo>
                          <a:pt x="19" y="2"/>
                        </a:moveTo>
                        <a:cubicBezTo>
                          <a:pt x="19" y="4"/>
                          <a:pt x="19" y="6"/>
                          <a:pt x="19" y="8"/>
                        </a:cubicBezTo>
                        <a:cubicBezTo>
                          <a:pt x="19" y="14"/>
                          <a:pt x="24" y="19"/>
                          <a:pt x="30" y="19"/>
                        </a:cubicBezTo>
                        <a:cubicBezTo>
                          <a:pt x="36" y="20"/>
                          <a:pt x="42" y="15"/>
                          <a:pt x="42" y="8"/>
                        </a:cubicBezTo>
                        <a:cubicBezTo>
                          <a:pt x="43" y="6"/>
                          <a:pt x="43" y="4"/>
                          <a:pt x="43" y="2"/>
                        </a:cubicBezTo>
                        <a:cubicBezTo>
                          <a:pt x="67" y="2"/>
                          <a:pt x="91" y="2"/>
                          <a:pt x="115" y="2"/>
                        </a:cubicBezTo>
                        <a:cubicBezTo>
                          <a:pt x="115" y="3"/>
                          <a:pt x="115" y="5"/>
                          <a:pt x="115" y="7"/>
                        </a:cubicBezTo>
                        <a:cubicBezTo>
                          <a:pt x="115" y="14"/>
                          <a:pt x="121" y="19"/>
                          <a:pt x="127" y="19"/>
                        </a:cubicBezTo>
                        <a:cubicBezTo>
                          <a:pt x="134" y="19"/>
                          <a:pt x="139" y="14"/>
                          <a:pt x="139" y="7"/>
                        </a:cubicBezTo>
                        <a:cubicBezTo>
                          <a:pt x="139" y="5"/>
                          <a:pt x="139" y="3"/>
                          <a:pt x="139" y="2"/>
                        </a:cubicBezTo>
                        <a:cubicBezTo>
                          <a:pt x="151" y="0"/>
                          <a:pt x="158" y="6"/>
                          <a:pt x="158" y="17"/>
                        </a:cubicBezTo>
                        <a:cubicBezTo>
                          <a:pt x="158" y="31"/>
                          <a:pt x="158" y="44"/>
                          <a:pt x="158" y="58"/>
                        </a:cubicBezTo>
                        <a:cubicBezTo>
                          <a:pt x="158" y="59"/>
                          <a:pt x="158" y="60"/>
                          <a:pt x="158" y="62"/>
                        </a:cubicBezTo>
                        <a:cubicBezTo>
                          <a:pt x="154" y="62"/>
                          <a:pt x="150" y="62"/>
                          <a:pt x="145" y="62"/>
                        </a:cubicBezTo>
                        <a:cubicBezTo>
                          <a:pt x="145" y="54"/>
                          <a:pt x="145" y="46"/>
                          <a:pt x="145" y="38"/>
                        </a:cubicBezTo>
                        <a:cubicBezTo>
                          <a:pt x="101" y="38"/>
                          <a:pt x="57" y="38"/>
                          <a:pt x="13" y="38"/>
                        </a:cubicBezTo>
                        <a:cubicBezTo>
                          <a:pt x="13" y="39"/>
                          <a:pt x="12" y="40"/>
                          <a:pt x="12" y="41"/>
                        </a:cubicBezTo>
                        <a:cubicBezTo>
                          <a:pt x="12" y="67"/>
                          <a:pt x="12" y="93"/>
                          <a:pt x="12" y="119"/>
                        </a:cubicBezTo>
                        <a:cubicBezTo>
                          <a:pt x="12" y="122"/>
                          <a:pt x="13" y="122"/>
                          <a:pt x="16" y="122"/>
                        </a:cubicBezTo>
                        <a:cubicBezTo>
                          <a:pt x="38" y="122"/>
                          <a:pt x="59" y="122"/>
                          <a:pt x="81" y="122"/>
                        </a:cubicBezTo>
                        <a:cubicBezTo>
                          <a:pt x="82" y="122"/>
                          <a:pt x="83" y="122"/>
                          <a:pt x="85" y="122"/>
                        </a:cubicBezTo>
                        <a:cubicBezTo>
                          <a:pt x="85" y="126"/>
                          <a:pt x="85" y="130"/>
                          <a:pt x="85" y="135"/>
                        </a:cubicBezTo>
                        <a:cubicBezTo>
                          <a:pt x="84" y="135"/>
                          <a:pt x="82" y="135"/>
                          <a:pt x="81" y="135"/>
                        </a:cubicBezTo>
                        <a:cubicBezTo>
                          <a:pt x="59" y="135"/>
                          <a:pt x="37" y="135"/>
                          <a:pt x="15" y="135"/>
                        </a:cubicBezTo>
                        <a:cubicBezTo>
                          <a:pt x="5" y="135"/>
                          <a:pt x="0" y="129"/>
                          <a:pt x="0" y="119"/>
                        </a:cubicBezTo>
                        <a:cubicBezTo>
                          <a:pt x="0" y="86"/>
                          <a:pt x="0" y="52"/>
                          <a:pt x="0" y="18"/>
                        </a:cubicBezTo>
                        <a:cubicBezTo>
                          <a:pt x="0" y="8"/>
                          <a:pt x="5" y="0"/>
                          <a:pt x="19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14">
                    <a:extLst>
                      <a:ext uri="{FF2B5EF4-FFF2-40B4-BE49-F238E27FC236}">
                        <a16:creationId xmlns:a16="http://schemas.microsoft.com/office/drawing/2014/main" id="{E75CADA0-FD6D-CBC0-4668-B5D931D8293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749551" y="4406900"/>
                    <a:ext cx="268288" cy="268288"/>
                  </a:xfrm>
                  <a:custGeom>
                    <a:avLst/>
                    <a:gdLst>
                      <a:gd name="T0" fmla="*/ 97 w 97"/>
                      <a:gd name="T1" fmla="*/ 49 h 97"/>
                      <a:gd name="T2" fmla="*/ 48 w 97"/>
                      <a:gd name="T3" fmla="*/ 97 h 97"/>
                      <a:gd name="T4" fmla="*/ 0 w 97"/>
                      <a:gd name="T5" fmla="*/ 48 h 97"/>
                      <a:gd name="T6" fmla="*/ 48 w 97"/>
                      <a:gd name="T7" fmla="*/ 0 h 97"/>
                      <a:gd name="T8" fmla="*/ 97 w 97"/>
                      <a:gd name="T9" fmla="*/ 49 h 97"/>
                      <a:gd name="T10" fmla="*/ 48 w 97"/>
                      <a:gd name="T11" fmla="*/ 85 h 97"/>
                      <a:gd name="T12" fmla="*/ 85 w 97"/>
                      <a:gd name="T13" fmla="*/ 49 h 97"/>
                      <a:gd name="T14" fmla="*/ 49 w 97"/>
                      <a:gd name="T15" fmla="*/ 12 h 97"/>
                      <a:gd name="T16" fmla="*/ 12 w 97"/>
                      <a:gd name="T17" fmla="*/ 48 h 97"/>
                      <a:gd name="T18" fmla="*/ 48 w 97"/>
                      <a:gd name="T19" fmla="*/ 85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7" h="97">
                        <a:moveTo>
                          <a:pt x="97" y="49"/>
                        </a:moveTo>
                        <a:cubicBezTo>
                          <a:pt x="97" y="75"/>
                          <a:pt x="75" y="97"/>
                          <a:pt x="48" y="97"/>
                        </a:cubicBezTo>
                        <a:cubicBezTo>
                          <a:pt x="22" y="97"/>
                          <a:pt x="0" y="75"/>
                          <a:pt x="0" y="48"/>
                        </a:cubicBezTo>
                        <a:cubicBezTo>
                          <a:pt x="0" y="22"/>
                          <a:pt x="22" y="0"/>
                          <a:pt x="48" y="0"/>
                        </a:cubicBezTo>
                        <a:cubicBezTo>
                          <a:pt x="75" y="0"/>
                          <a:pt x="97" y="22"/>
                          <a:pt x="97" y="49"/>
                        </a:cubicBezTo>
                        <a:close/>
                        <a:moveTo>
                          <a:pt x="48" y="85"/>
                        </a:moveTo>
                        <a:cubicBezTo>
                          <a:pt x="68" y="85"/>
                          <a:pt x="85" y="69"/>
                          <a:pt x="85" y="49"/>
                        </a:cubicBezTo>
                        <a:cubicBezTo>
                          <a:pt x="85" y="29"/>
                          <a:pt x="69" y="12"/>
                          <a:pt x="49" y="12"/>
                        </a:cubicBezTo>
                        <a:cubicBezTo>
                          <a:pt x="29" y="12"/>
                          <a:pt x="12" y="28"/>
                          <a:pt x="12" y="48"/>
                        </a:cubicBezTo>
                        <a:cubicBezTo>
                          <a:pt x="12" y="68"/>
                          <a:pt x="28" y="85"/>
                          <a:pt x="48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reeform 15">
                    <a:extLst>
                      <a:ext uri="{FF2B5EF4-FFF2-40B4-BE49-F238E27FC236}">
                        <a16:creationId xmlns:a16="http://schemas.microsoft.com/office/drawing/2014/main" id="{114D0995-2148-D7C7-9BCC-BAA62B27A7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49551" y="4340225"/>
                    <a:ext cx="65088" cy="66675"/>
                  </a:xfrm>
                  <a:custGeom>
                    <a:avLst/>
                    <a:gdLst>
                      <a:gd name="T0" fmla="*/ 24 w 24"/>
                      <a:gd name="T1" fmla="*/ 0 h 24"/>
                      <a:gd name="T2" fmla="*/ 24 w 24"/>
                      <a:gd name="T3" fmla="*/ 22 h 24"/>
                      <a:gd name="T4" fmla="*/ 22 w 24"/>
                      <a:gd name="T5" fmla="*/ 24 h 24"/>
                      <a:gd name="T6" fmla="*/ 2 w 24"/>
                      <a:gd name="T7" fmla="*/ 24 h 24"/>
                      <a:gd name="T8" fmla="*/ 0 w 24"/>
                      <a:gd name="T9" fmla="*/ 22 h 24"/>
                      <a:gd name="T10" fmla="*/ 0 w 24"/>
                      <a:gd name="T11" fmla="*/ 0 h 24"/>
                      <a:gd name="T12" fmla="*/ 24 w 24"/>
                      <a:gd name="T1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" h="24">
                        <a:moveTo>
                          <a:pt x="24" y="0"/>
                        </a:moveTo>
                        <a:cubicBezTo>
                          <a:pt x="24" y="8"/>
                          <a:pt x="24" y="15"/>
                          <a:pt x="24" y="22"/>
                        </a:cubicBezTo>
                        <a:cubicBezTo>
                          <a:pt x="24" y="23"/>
                          <a:pt x="23" y="24"/>
                          <a:pt x="22" y="24"/>
                        </a:cubicBezTo>
                        <a:cubicBezTo>
                          <a:pt x="16" y="24"/>
                          <a:pt x="9" y="24"/>
                          <a:pt x="2" y="24"/>
                        </a:cubicBezTo>
                        <a:cubicBezTo>
                          <a:pt x="1" y="24"/>
                          <a:pt x="0" y="23"/>
                          <a:pt x="0" y="22"/>
                        </a:cubicBezTo>
                        <a:cubicBezTo>
                          <a:pt x="0" y="15"/>
                          <a:pt x="0" y="8"/>
                          <a:pt x="0" y="0"/>
                        </a:cubicBezTo>
                        <a:cubicBezTo>
                          <a:pt x="8" y="0"/>
                          <a:pt x="16" y="0"/>
                          <a:pt x="2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 16">
                    <a:extLst>
                      <a:ext uri="{FF2B5EF4-FFF2-40B4-BE49-F238E27FC236}">
                        <a16:creationId xmlns:a16="http://schemas.microsoft.com/office/drawing/2014/main" id="{8CADB4D6-9D73-D9C3-758F-B214CAD01E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9526" y="4440238"/>
                    <a:ext cx="66675" cy="66675"/>
                  </a:xfrm>
                  <a:custGeom>
                    <a:avLst/>
                    <a:gdLst>
                      <a:gd name="T0" fmla="*/ 24 w 24"/>
                      <a:gd name="T1" fmla="*/ 24 h 24"/>
                      <a:gd name="T2" fmla="*/ 0 w 24"/>
                      <a:gd name="T3" fmla="*/ 24 h 24"/>
                      <a:gd name="T4" fmla="*/ 0 w 24"/>
                      <a:gd name="T5" fmla="*/ 0 h 24"/>
                      <a:gd name="T6" fmla="*/ 24 w 24"/>
                      <a:gd name="T7" fmla="*/ 0 h 24"/>
                      <a:gd name="T8" fmla="*/ 24 w 24"/>
                      <a:gd name="T9" fmla="*/ 2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" h="24">
                        <a:moveTo>
                          <a:pt x="24" y="24"/>
                        </a:moveTo>
                        <a:cubicBezTo>
                          <a:pt x="15" y="24"/>
                          <a:pt x="8" y="24"/>
                          <a:pt x="0" y="24"/>
                        </a:cubicBezTo>
                        <a:cubicBezTo>
                          <a:pt x="0" y="16"/>
                          <a:pt x="0" y="8"/>
                          <a:pt x="0" y="0"/>
                        </a:cubicBezTo>
                        <a:cubicBezTo>
                          <a:pt x="8" y="0"/>
                          <a:pt x="15" y="0"/>
                          <a:pt x="24" y="0"/>
                        </a:cubicBezTo>
                        <a:cubicBezTo>
                          <a:pt x="24" y="8"/>
                          <a:pt x="24" y="16"/>
                          <a:pt x="24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 17">
                    <a:extLst>
                      <a:ext uri="{FF2B5EF4-FFF2-40B4-BE49-F238E27FC236}">
                        <a16:creationId xmlns:a16="http://schemas.microsoft.com/office/drawing/2014/main" id="{A986A1BF-C0B0-6B56-FBF4-A90DD656AC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49538" y="4440238"/>
                    <a:ext cx="66675" cy="66675"/>
                  </a:xfrm>
                  <a:custGeom>
                    <a:avLst/>
                    <a:gdLst>
                      <a:gd name="T0" fmla="*/ 24 w 24"/>
                      <a:gd name="T1" fmla="*/ 24 h 24"/>
                      <a:gd name="T2" fmla="*/ 0 w 24"/>
                      <a:gd name="T3" fmla="*/ 24 h 24"/>
                      <a:gd name="T4" fmla="*/ 0 w 24"/>
                      <a:gd name="T5" fmla="*/ 0 h 24"/>
                      <a:gd name="T6" fmla="*/ 24 w 24"/>
                      <a:gd name="T7" fmla="*/ 0 h 24"/>
                      <a:gd name="T8" fmla="*/ 24 w 24"/>
                      <a:gd name="T9" fmla="*/ 2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" h="24">
                        <a:moveTo>
                          <a:pt x="24" y="24"/>
                        </a:moveTo>
                        <a:cubicBezTo>
                          <a:pt x="16" y="24"/>
                          <a:pt x="8" y="24"/>
                          <a:pt x="0" y="24"/>
                        </a:cubicBezTo>
                        <a:cubicBezTo>
                          <a:pt x="0" y="16"/>
                          <a:pt x="0" y="8"/>
                          <a:pt x="0" y="0"/>
                        </a:cubicBezTo>
                        <a:cubicBezTo>
                          <a:pt x="8" y="0"/>
                          <a:pt x="16" y="0"/>
                          <a:pt x="24" y="0"/>
                        </a:cubicBezTo>
                        <a:cubicBezTo>
                          <a:pt x="24" y="8"/>
                          <a:pt x="24" y="16"/>
                          <a:pt x="24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 18">
                    <a:extLst>
                      <a:ext uri="{FF2B5EF4-FFF2-40B4-BE49-F238E27FC236}">
                        <a16:creationId xmlns:a16="http://schemas.microsoft.com/office/drawing/2014/main" id="{CACA8D2D-EDCA-B298-EF59-F716621703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9526" y="4340225"/>
                    <a:ext cx="63500" cy="66675"/>
                  </a:xfrm>
                  <a:custGeom>
                    <a:avLst/>
                    <a:gdLst>
                      <a:gd name="T0" fmla="*/ 0 w 23"/>
                      <a:gd name="T1" fmla="*/ 24 h 24"/>
                      <a:gd name="T2" fmla="*/ 0 w 23"/>
                      <a:gd name="T3" fmla="*/ 0 h 24"/>
                      <a:gd name="T4" fmla="*/ 23 w 23"/>
                      <a:gd name="T5" fmla="*/ 0 h 24"/>
                      <a:gd name="T6" fmla="*/ 23 w 23"/>
                      <a:gd name="T7" fmla="*/ 24 h 24"/>
                      <a:gd name="T8" fmla="*/ 0 w 23"/>
                      <a:gd name="T9" fmla="*/ 2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24">
                        <a:moveTo>
                          <a:pt x="0" y="24"/>
                        </a:moveTo>
                        <a:cubicBezTo>
                          <a:pt x="0" y="16"/>
                          <a:pt x="0" y="8"/>
                          <a:pt x="0" y="0"/>
                        </a:cubicBezTo>
                        <a:cubicBezTo>
                          <a:pt x="8" y="0"/>
                          <a:pt x="15" y="0"/>
                          <a:pt x="23" y="0"/>
                        </a:cubicBezTo>
                        <a:cubicBezTo>
                          <a:pt x="23" y="8"/>
                          <a:pt x="23" y="16"/>
                          <a:pt x="23" y="24"/>
                        </a:cubicBezTo>
                        <a:cubicBezTo>
                          <a:pt x="16" y="24"/>
                          <a:pt x="8" y="24"/>
                          <a:pt x="0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Freeform 19">
                    <a:extLst>
                      <a:ext uri="{FF2B5EF4-FFF2-40B4-BE49-F238E27FC236}">
                        <a16:creationId xmlns:a16="http://schemas.microsoft.com/office/drawing/2014/main" id="{C11D9430-360D-4CDC-3716-BB20F42178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49538" y="4340225"/>
                    <a:ext cx="66675" cy="66675"/>
                  </a:xfrm>
                  <a:custGeom>
                    <a:avLst/>
                    <a:gdLst>
                      <a:gd name="T0" fmla="*/ 24 w 24"/>
                      <a:gd name="T1" fmla="*/ 0 h 24"/>
                      <a:gd name="T2" fmla="*/ 24 w 24"/>
                      <a:gd name="T3" fmla="*/ 24 h 24"/>
                      <a:gd name="T4" fmla="*/ 0 w 24"/>
                      <a:gd name="T5" fmla="*/ 24 h 24"/>
                      <a:gd name="T6" fmla="*/ 0 w 24"/>
                      <a:gd name="T7" fmla="*/ 0 h 24"/>
                      <a:gd name="T8" fmla="*/ 24 w 24"/>
                      <a:gd name="T9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" h="24">
                        <a:moveTo>
                          <a:pt x="24" y="0"/>
                        </a:moveTo>
                        <a:cubicBezTo>
                          <a:pt x="24" y="8"/>
                          <a:pt x="24" y="16"/>
                          <a:pt x="24" y="24"/>
                        </a:cubicBezTo>
                        <a:cubicBezTo>
                          <a:pt x="16" y="24"/>
                          <a:pt x="8" y="24"/>
                          <a:pt x="0" y="24"/>
                        </a:cubicBezTo>
                        <a:cubicBezTo>
                          <a:pt x="0" y="16"/>
                          <a:pt x="0" y="8"/>
                          <a:pt x="0" y="0"/>
                        </a:cubicBezTo>
                        <a:cubicBezTo>
                          <a:pt x="8" y="0"/>
                          <a:pt x="16" y="0"/>
                          <a:pt x="2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 20">
                    <a:extLst>
                      <a:ext uri="{FF2B5EF4-FFF2-40B4-BE49-F238E27FC236}">
                        <a16:creationId xmlns:a16="http://schemas.microsoft.com/office/drawing/2014/main" id="{80F5810A-EEB6-F2F4-A073-70E2167739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4638" y="4138613"/>
                    <a:ext cx="36513" cy="98425"/>
                  </a:xfrm>
                  <a:custGeom>
                    <a:avLst/>
                    <a:gdLst>
                      <a:gd name="T0" fmla="*/ 12 w 13"/>
                      <a:gd name="T1" fmla="*/ 18 h 36"/>
                      <a:gd name="T2" fmla="*/ 12 w 13"/>
                      <a:gd name="T3" fmla="*/ 30 h 36"/>
                      <a:gd name="T4" fmla="*/ 6 w 13"/>
                      <a:gd name="T5" fmla="*/ 36 h 36"/>
                      <a:gd name="T6" fmla="*/ 0 w 13"/>
                      <a:gd name="T7" fmla="*/ 30 h 36"/>
                      <a:gd name="T8" fmla="*/ 0 w 13"/>
                      <a:gd name="T9" fmla="*/ 7 h 36"/>
                      <a:gd name="T10" fmla="*/ 6 w 13"/>
                      <a:gd name="T11" fmla="*/ 0 h 36"/>
                      <a:gd name="T12" fmla="*/ 12 w 13"/>
                      <a:gd name="T13" fmla="*/ 7 h 36"/>
                      <a:gd name="T14" fmla="*/ 12 w 13"/>
                      <a:gd name="T15" fmla="*/ 18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" h="36">
                        <a:moveTo>
                          <a:pt x="12" y="18"/>
                        </a:moveTo>
                        <a:cubicBezTo>
                          <a:pt x="12" y="22"/>
                          <a:pt x="13" y="26"/>
                          <a:pt x="12" y="30"/>
                        </a:cubicBezTo>
                        <a:cubicBezTo>
                          <a:pt x="12" y="34"/>
                          <a:pt x="10" y="36"/>
                          <a:pt x="6" y="36"/>
                        </a:cubicBezTo>
                        <a:cubicBezTo>
                          <a:pt x="3" y="36"/>
                          <a:pt x="0" y="34"/>
                          <a:pt x="0" y="30"/>
                        </a:cubicBezTo>
                        <a:cubicBezTo>
                          <a:pt x="0" y="22"/>
                          <a:pt x="0" y="15"/>
                          <a:pt x="0" y="7"/>
                        </a:cubicBezTo>
                        <a:cubicBezTo>
                          <a:pt x="0" y="3"/>
                          <a:pt x="3" y="0"/>
                          <a:pt x="6" y="0"/>
                        </a:cubicBezTo>
                        <a:cubicBezTo>
                          <a:pt x="10" y="0"/>
                          <a:pt x="12" y="3"/>
                          <a:pt x="12" y="7"/>
                        </a:cubicBezTo>
                        <a:cubicBezTo>
                          <a:pt x="13" y="11"/>
                          <a:pt x="12" y="14"/>
                          <a:pt x="12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 21">
                    <a:extLst>
                      <a:ext uri="{FF2B5EF4-FFF2-40B4-BE49-F238E27FC236}">
                        <a16:creationId xmlns:a16="http://schemas.microsoft.com/office/drawing/2014/main" id="{3AB3BA26-9D58-1017-43DF-989D3EBA5C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6351" y="4138613"/>
                    <a:ext cx="36513" cy="98425"/>
                  </a:xfrm>
                  <a:custGeom>
                    <a:avLst/>
                    <a:gdLst>
                      <a:gd name="T0" fmla="*/ 1 w 13"/>
                      <a:gd name="T1" fmla="*/ 18 h 36"/>
                      <a:gd name="T2" fmla="*/ 1 w 13"/>
                      <a:gd name="T3" fmla="*/ 6 h 36"/>
                      <a:gd name="T4" fmla="*/ 6 w 13"/>
                      <a:gd name="T5" fmla="*/ 0 h 36"/>
                      <a:gd name="T6" fmla="*/ 12 w 13"/>
                      <a:gd name="T7" fmla="*/ 6 h 36"/>
                      <a:gd name="T8" fmla="*/ 12 w 13"/>
                      <a:gd name="T9" fmla="*/ 30 h 36"/>
                      <a:gd name="T10" fmla="*/ 6 w 13"/>
                      <a:gd name="T11" fmla="*/ 36 h 36"/>
                      <a:gd name="T12" fmla="*/ 1 w 13"/>
                      <a:gd name="T13" fmla="*/ 30 h 36"/>
                      <a:gd name="T14" fmla="*/ 1 w 13"/>
                      <a:gd name="T15" fmla="*/ 18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" h="36">
                        <a:moveTo>
                          <a:pt x="1" y="18"/>
                        </a:moveTo>
                        <a:cubicBezTo>
                          <a:pt x="1" y="14"/>
                          <a:pt x="0" y="10"/>
                          <a:pt x="1" y="6"/>
                        </a:cubicBezTo>
                        <a:cubicBezTo>
                          <a:pt x="1" y="3"/>
                          <a:pt x="3" y="0"/>
                          <a:pt x="6" y="0"/>
                        </a:cubicBezTo>
                        <a:cubicBezTo>
                          <a:pt x="10" y="0"/>
                          <a:pt x="12" y="3"/>
                          <a:pt x="12" y="6"/>
                        </a:cubicBezTo>
                        <a:cubicBezTo>
                          <a:pt x="13" y="14"/>
                          <a:pt x="13" y="22"/>
                          <a:pt x="12" y="30"/>
                        </a:cubicBezTo>
                        <a:cubicBezTo>
                          <a:pt x="12" y="34"/>
                          <a:pt x="10" y="36"/>
                          <a:pt x="6" y="36"/>
                        </a:cubicBezTo>
                        <a:cubicBezTo>
                          <a:pt x="3" y="36"/>
                          <a:pt x="1" y="34"/>
                          <a:pt x="1" y="30"/>
                        </a:cubicBezTo>
                        <a:cubicBezTo>
                          <a:pt x="0" y="26"/>
                          <a:pt x="0" y="22"/>
                          <a:pt x="1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 22">
                    <a:extLst>
                      <a:ext uri="{FF2B5EF4-FFF2-40B4-BE49-F238E27FC236}">
                        <a16:creationId xmlns:a16="http://schemas.microsoft.com/office/drawing/2014/main" id="{528E6E77-7B50-085F-FBD0-A1D9791510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7976" y="4473575"/>
                    <a:ext cx="103188" cy="101600"/>
                  </a:xfrm>
                  <a:custGeom>
                    <a:avLst/>
                    <a:gdLst>
                      <a:gd name="T0" fmla="*/ 12 w 37"/>
                      <a:gd name="T1" fmla="*/ 24 h 37"/>
                      <a:gd name="T2" fmla="*/ 30 w 37"/>
                      <a:gd name="T3" fmla="*/ 24 h 37"/>
                      <a:gd name="T4" fmla="*/ 37 w 37"/>
                      <a:gd name="T5" fmla="*/ 29 h 37"/>
                      <a:gd name="T6" fmla="*/ 31 w 37"/>
                      <a:gd name="T7" fmla="*/ 37 h 37"/>
                      <a:gd name="T8" fmla="*/ 6 w 37"/>
                      <a:gd name="T9" fmla="*/ 37 h 37"/>
                      <a:gd name="T10" fmla="*/ 0 w 37"/>
                      <a:gd name="T11" fmla="*/ 30 h 37"/>
                      <a:gd name="T12" fmla="*/ 0 w 37"/>
                      <a:gd name="T13" fmla="*/ 7 h 37"/>
                      <a:gd name="T14" fmla="*/ 7 w 37"/>
                      <a:gd name="T15" fmla="*/ 0 h 37"/>
                      <a:gd name="T16" fmla="*/ 12 w 37"/>
                      <a:gd name="T17" fmla="*/ 7 h 37"/>
                      <a:gd name="T18" fmla="*/ 12 w 37"/>
                      <a:gd name="T19" fmla="*/ 24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7">
                        <a:moveTo>
                          <a:pt x="12" y="24"/>
                        </a:moveTo>
                        <a:cubicBezTo>
                          <a:pt x="18" y="24"/>
                          <a:pt x="24" y="24"/>
                          <a:pt x="30" y="24"/>
                        </a:cubicBezTo>
                        <a:cubicBezTo>
                          <a:pt x="33" y="24"/>
                          <a:pt x="36" y="26"/>
                          <a:pt x="37" y="29"/>
                        </a:cubicBezTo>
                        <a:cubicBezTo>
                          <a:pt x="37" y="33"/>
                          <a:pt x="35" y="36"/>
                          <a:pt x="31" y="37"/>
                        </a:cubicBezTo>
                        <a:cubicBezTo>
                          <a:pt x="23" y="37"/>
                          <a:pt x="14" y="37"/>
                          <a:pt x="6" y="37"/>
                        </a:cubicBezTo>
                        <a:cubicBezTo>
                          <a:pt x="2" y="36"/>
                          <a:pt x="1" y="34"/>
                          <a:pt x="0" y="30"/>
                        </a:cubicBezTo>
                        <a:cubicBezTo>
                          <a:pt x="0" y="22"/>
                          <a:pt x="0" y="14"/>
                          <a:pt x="0" y="7"/>
                        </a:cubicBezTo>
                        <a:cubicBezTo>
                          <a:pt x="0" y="3"/>
                          <a:pt x="3" y="0"/>
                          <a:pt x="7" y="0"/>
                        </a:cubicBezTo>
                        <a:cubicBezTo>
                          <a:pt x="10" y="0"/>
                          <a:pt x="12" y="3"/>
                          <a:pt x="12" y="7"/>
                        </a:cubicBezTo>
                        <a:cubicBezTo>
                          <a:pt x="13" y="12"/>
                          <a:pt x="12" y="18"/>
                          <a:pt x="12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" name="Group 92">
                  <a:extLst>
                    <a:ext uri="{FF2B5EF4-FFF2-40B4-BE49-F238E27FC236}">
                      <a16:creationId xmlns:a16="http://schemas.microsoft.com/office/drawing/2014/main" id="{40C3CE2A-EA1E-FBD9-F642-41463FD42383}"/>
                    </a:ext>
                  </a:extLst>
                </p:cNvPr>
                <p:cNvGrpSpPr/>
                <p:nvPr/>
              </p:nvGrpSpPr>
              <p:grpSpPr>
                <a:xfrm>
                  <a:off x="2011787" y="2818056"/>
                  <a:ext cx="179891" cy="268688"/>
                  <a:chOff x="2201858" y="3643394"/>
                  <a:chExt cx="300013" cy="448104"/>
                </a:xfrm>
                <a:solidFill>
                  <a:schemeClr val="accent1"/>
                </a:solidFill>
              </p:grpSpPr>
              <p:sp>
                <p:nvSpPr>
                  <p:cNvPr id="66" name="Freeform 116">
                    <a:extLst>
                      <a:ext uri="{FF2B5EF4-FFF2-40B4-BE49-F238E27FC236}">
                        <a16:creationId xmlns:a16="http://schemas.microsoft.com/office/drawing/2014/main" id="{17958B91-19D0-0848-9D2D-074B313C25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84840" y="3790208"/>
                    <a:ext cx="137878" cy="57450"/>
                  </a:xfrm>
                  <a:custGeom>
                    <a:avLst/>
                    <a:gdLst>
                      <a:gd name="T0" fmla="*/ 0 w 64"/>
                      <a:gd name="T1" fmla="*/ 0 h 27"/>
                      <a:gd name="T2" fmla="*/ 31 w 64"/>
                      <a:gd name="T3" fmla="*/ 27 h 27"/>
                      <a:gd name="T4" fmla="*/ 64 w 64"/>
                      <a:gd name="T5" fmla="*/ 0 h 27"/>
                      <a:gd name="T6" fmla="*/ 0 w 64"/>
                      <a:gd name="T7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4" h="27">
                        <a:moveTo>
                          <a:pt x="0" y="0"/>
                        </a:moveTo>
                        <a:cubicBezTo>
                          <a:pt x="0" y="0"/>
                          <a:pt x="10" y="25"/>
                          <a:pt x="31" y="27"/>
                        </a:cubicBezTo>
                        <a:cubicBezTo>
                          <a:pt x="49" y="26"/>
                          <a:pt x="64" y="0"/>
                          <a:pt x="64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117">
                    <a:extLst>
                      <a:ext uri="{FF2B5EF4-FFF2-40B4-BE49-F238E27FC236}">
                        <a16:creationId xmlns:a16="http://schemas.microsoft.com/office/drawing/2014/main" id="{6067D340-3292-F277-9B98-0E1AC0B3326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201858" y="3643394"/>
                    <a:ext cx="300013" cy="448104"/>
                  </a:xfrm>
                  <a:custGeom>
                    <a:avLst/>
                    <a:gdLst>
                      <a:gd name="T0" fmla="*/ 130 w 140"/>
                      <a:gd name="T1" fmla="*/ 30 h 209"/>
                      <a:gd name="T2" fmla="*/ 131 w 140"/>
                      <a:gd name="T3" fmla="*/ 30 h 209"/>
                      <a:gd name="T4" fmla="*/ 140 w 140"/>
                      <a:gd name="T5" fmla="*/ 22 h 209"/>
                      <a:gd name="T6" fmla="*/ 140 w 140"/>
                      <a:gd name="T7" fmla="*/ 8 h 209"/>
                      <a:gd name="T8" fmla="*/ 131 w 140"/>
                      <a:gd name="T9" fmla="*/ 0 h 209"/>
                      <a:gd name="T10" fmla="*/ 8 w 140"/>
                      <a:gd name="T11" fmla="*/ 0 h 209"/>
                      <a:gd name="T12" fmla="*/ 0 w 140"/>
                      <a:gd name="T13" fmla="*/ 8 h 209"/>
                      <a:gd name="T14" fmla="*/ 0 w 140"/>
                      <a:gd name="T15" fmla="*/ 22 h 209"/>
                      <a:gd name="T16" fmla="*/ 8 w 140"/>
                      <a:gd name="T17" fmla="*/ 30 h 209"/>
                      <a:gd name="T18" fmla="*/ 10 w 140"/>
                      <a:gd name="T19" fmla="*/ 30 h 209"/>
                      <a:gd name="T20" fmla="*/ 49 w 140"/>
                      <a:gd name="T21" fmla="*/ 104 h 209"/>
                      <a:gd name="T22" fmla="*/ 10 w 140"/>
                      <a:gd name="T23" fmla="*/ 178 h 209"/>
                      <a:gd name="T24" fmla="*/ 8 w 140"/>
                      <a:gd name="T25" fmla="*/ 178 h 209"/>
                      <a:gd name="T26" fmla="*/ 0 w 140"/>
                      <a:gd name="T27" fmla="*/ 187 h 209"/>
                      <a:gd name="T28" fmla="*/ 0 w 140"/>
                      <a:gd name="T29" fmla="*/ 200 h 209"/>
                      <a:gd name="T30" fmla="*/ 8 w 140"/>
                      <a:gd name="T31" fmla="*/ 209 h 209"/>
                      <a:gd name="T32" fmla="*/ 131 w 140"/>
                      <a:gd name="T33" fmla="*/ 209 h 209"/>
                      <a:gd name="T34" fmla="*/ 140 w 140"/>
                      <a:gd name="T35" fmla="*/ 200 h 209"/>
                      <a:gd name="T36" fmla="*/ 140 w 140"/>
                      <a:gd name="T37" fmla="*/ 187 h 209"/>
                      <a:gd name="T38" fmla="*/ 131 w 140"/>
                      <a:gd name="T39" fmla="*/ 178 h 209"/>
                      <a:gd name="T40" fmla="*/ 130 w 140"/>
                      <a:gd name="T41" fmla="*/ 178 h 209"/>
                      <a:gd name="T42" fmla="*/ 91 w 140"/>
                      <a:gd name="T43" fmla="*/ 105 h 209"/>
                      <a:gd name="T44" fmla="*/ 130 w 140"/>
                      <a:gd name="T45" fmla="*/ 30 h 209"/>
                      <a:gd name="T46" fmla="*/ 79 w 140"/>
                      <a:gd name="T47" fmla="*/ 100 h 209"/>
                      <a:gd name="T48" fmla="*/ 70 w 140"/>
                      <a:gd name="T49" fmla="*/ 103 h 209"/>
                      <a:gd name="T50" fmla="*/ 70 w 140"/>
                      <a:gd name="T51" fmla="*/ 106 h 209"/>
                      <a:gd name="T52" fmla="*/ 72 w 140"/>
                      <a:gd name="T53" fmla="*/ 106 h 209"/>
                      <a:gd name="T54" fmla="*/ 79 w 140"/>
                      <a:gd name="T55" fmla="*/ 109 h 209"/>
                      <a:gd name="T56" fmla="*/ 119 w 140"/>
                      <a:gd name="T57" fmla="*/ 172 h 209"/>
                      <a:gd name="T58" fmla="*/ 69 w 140"/>
                      <a:gd name="T59" fmla="*/ 139 h 209"/>
                      <a:gd name="T60" fmla="*/ 22 w 140"/>
                      <a:gd name="T61" fmla="*/ 171 h 209"/>
                      <a:gd name="T62" fmla="*/ 61 w 140"/>
                      <a:gd name="T63" fmla="*/ 109 h 209"/>
                      <a:gd name="T64" fmla="*/ 69 w 140"/>
                      <a:gd name="T65" fmla="*/ 106 h 209"/>
                      <a:gd name="T66" fmla="*/ 69 w 140"/>
                      <a:gd name="T67" fmla="*/ 106 h 209"/>
                      <a:gd name="T68" fmla="*/ 70 w 140"/>
                      <a:gd name="T69" fmla="*/ 103 h 209"/>
                      <a:gd name="T70" fmla="*/ 61 w 140"/>
                      <a:gd name="T71" fmla="*/ 100 h 209"/>
                      <a:gd name="T72" fmla="*/ 20 w 140"/>
                      <a:gd name="T73" fmla="*/ 31 h 209"/>
                      <a:gd name="T74" fmla="*/ 121 w 140"/>
                      <a:gd name="T75" fmla="*/ 31 h 209"/>
                      <a:gd name="T76" fmla="*/ 79 w 140"/>
                      <a:gd name="T77" fmla="*/ 100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40" h="209">
                        <a:moveTo>
                          <a:pt x="130" y="30"/>
                        </a:moveTo>
                        <a:cubicBezTo>
                          <a:pt x="131" y="30"/>
                          <a:pt x="131" y="30"/>
                          <a:pt x="131" y="30"/>
                        </a:cubicBezTo>
                        <a:cubicBezTo>
                          <a:pt x="136" y="30"/>
                          <a:pt x="140" y="26"/>
                          <a:pt x="140" y="22"/>
                        </a:cubicBezTo>
                        <a:cubicBezTo>
                          <a:pt x="140" y="8"/>
                          <a:pt x="140" y="8"/>
                          <a:pt x="140" y="8"/>
                        </a:cubicBezTo>
                        <a:cubicBezTo>
                          <a:pt x="140" y="4"/>
                          <a:pt x="136" y="0"/>
                          <a:pt x="131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6"/>
                          <a:pt x="4" y="30"/>
                          <a:pt x="8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3" y="45"/>
                          <a:pt x="23" y="88"/>
                          <a:pt x="49" y="104"/>
                        </a:cubicBezTo>
                        <a:cubicBezTo>
                          <a:pt x="25" y="121"/>
                          <a:pt x="14" y="164"/>
                          <a:pt x="10" y="178"/>
                        </a:cubicBezTo>
                        <a:cubicBezTo>
                          <a:pt x="8" y="178"/>
                          <a:pt x="8" y="178"/>
                          <a:pt x="8" y="178"/>
                        </a:cubicBezTo>
                        <a:cubicBezTo>
                          <a:pt x="4" y="178"/>
                          <a:pt x="0" y="182"/>
                          <a:pt x="0" y="187"/>
                        </a:cubicBezTo>
                        <a:cubicBezTo>
                          <a:pt x="0" y="200"/>
                          <a:pt x="0" y="200"/>
                          <a:pt x="0" y="200"/>
                        </a:cubicBezTo>
                        <a:cubicBezTo>
                          <a:pt x="0" y="205"/>
                          <a:pt x="4" y="209"/>
                          <a:pt x="8" y="209"/>
                        </a:cubicBezTo>
                        <a:cubicBezTo>
                          <a:pt x="131" y="209"/>
                          <a:pt x="131" y="209"/>
                          <a:pt x="131" y="209"/>
                        </a:cubicBezTo>
                        <a:cubicBezTo>
                          <a:pt x="136" y="209"/>
                          <a:pt x="140" y="205"/>
                          <a:pt x="140" y="200"/>
                        </a:cubicBezTo>
                        <a:cubicBezTo>
                          <a:pt x="140" y="187"/>
                          <a:pt x="140" y="187"/>
                          <a:pt x="140" y="187"/>
                        </a:cubicBezTo>
                        <a:cubicBezTo>
                          <a:pt x="140" y="182"/>
                          <a:pt x="136" y="178"/>
                          <a:pt x="131" y="178"/>
                        </a:cubicBezTo>
                        <a:cubicBezTo>
                          <a:pt x="130" y="178"/>
                          <a:pt x="130" y="178"/>
                          <a:pt x="130" y="178"/>
                        </a:cubicBezTo>
                        <a:cubicBezTo>
                          <a:pt x="127" y="164"/>
                          <a:pt x="115" y="122"/>
                          <a:pt x="91" y="105"/>
                        </a:cubicBezTo>
                        <a:cubicBezTo>
                          <a:pt x="116" y="89"/>
                          <a:pt x="127" y="45"/>
                          <a:pt x="130" y="30"/>
                        </a:cubicBezTo>
                        <a:close/>
                        <a:moveTo>
                          <a:pt x="79" y="100"/>
                        </a:moveTo>
                        <a:cubicBezTo>
                          <a:pt x="70" y="103"/>
                          <a:pt x="70" y="103"/>
                          <a:pt x="70" y="103"/>
                        </a:cubicBezTo>
                        <a:cubicBezTo>
                          <a:pt x="70" y="106"/>
                          <a:pt x="70" y="106"/>
                          <a:pt x="70" y="106"/>
                        </a:cubicBezTo>
                        <a:cubicBezTo>
                          <a:pt x="72" y="106"/>
                          <a:pt x="72" y="106"/>
                          <a:pt x="72" y="106"/>
                        </a:cubicBezTo>
                        <a:cubicBezTo>
                          <a:pt x="79" y="109"/>
                          <a:pt x="79" y="109"/>
                          <a:pt x="79" y="109"/>
                        </a:cubicBezTo>
                        <a:cubicBezTo>
                          <a:pt x="101" y="117"/>
                          <a:pt x="113" y="153"/>
                          <a:pt x="119" y="172"/>
                        </a:cubicBezTo>
                        <a:cubicBezTo>
                          <a:pt x="106" y="161"/>
                          <a:pt x="82" y="139"/>
                          <a:pt x="69" y="139"/>
                        </a:cubicBezTo>
                        <a:cubicBezTo>
                          <a:pt x="55" y="139"/>
                          <a:pt x="33" y="159"/>
                          <a:pt x="22" y="171"/>
                        </a:cubicBezTo>
                        <a:cubicBezTo>
                          <a:pt x="27" y="152"/>
                          <a:pt x="40" y="116"/>
                          <a:pt x="61" y="109"/>
                        </a:cubicBezTo>
                        <a:cubicBezTo>
                          <a:pt x="69" y="106"/>
                          <a:pt x="69" y="106"/>
                          <a:pt x="69" y="106"/>
                        </a:cubicBezTo>
                        <a:cubicBezTo>
                          <a:pt x="69" y="106"/>
                          <a:pt x="69" y="106"/>
                          <a:pt x="69" y="106"/>
                        </a:cubicBezTo>
                        <a:cubicBezTo>
                          <a:pt x="70" y="103"/>
                          <a:pt x="70" y="103"/>
                          <a:pt x="70" y="103"/>
                        </a:cubicBezTo>
                        <a:cubicBezTo>
                          <a:pt x="61" y="100"/>
                          <a:pt x="61" y="100"/>
                          <a:pt x="61" y="100"/>
                        </a:cubicBezTo>
                        <a:cubicBezTo>
                          <a:pt x="35" y="91"/>
                          <a:pt x="23" y="46"/>
                          <a:pt x="20" y="31"/>
                        </a:cubicBezTo>
                        <a:cubicBezTo>
                          <a:pt x="121" y="31"/>
                          <a:pt x="121" y="31"/>
                          <a:pt x="121" y="31"/>
                        </a:cubicBezTo>
                        <a:cubicBezTo>
                          <a:pt x="117" y="47"/>
                          <a:pt x="104" y="92"/>
                          <a:pt x="79" y="10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" name="Group 95">
                  <a:extLst>
                    <a:ext uri="{FF2B5EF4-FFF2-40B4-BE49-F238E27FC236}">
                      <a16:creationId xmlns:a16="http://schemas.microsoft.com/office/drawing/2014/main" id="{E05ED605-3351-9FD8-8898-D82DA19891DC}"/>
                    </a:ext>
                  </a:extLst>
                </p:cNvPr>
                <p:cNvGrpSpPr/>
                <p:nvPr/>
              </p:nvGrpSpPr>
              <p:grpSpPr>
                <a:xfrm>
                  <a:off x="1457260" y="3410201"/>
                  <a:ext cx="256624" cy="293075"/>
                  <a:chOff x="-1292289" y="6151133"/>
                  <a:chExt cx="1344616" cy="1535602"/>
                </a:xfrm>
                <a:solidFill>
                  <a:schemeClr val="accent1"/>
                </a:solidFill>
              </p:grpSpPr>
              <p:sp>
                <p:nvSpPr>
                  <p:cNvPr id="59" name="Freeform 12">
                    <a:extLst>
                      <a:ext uri="{FF2B5EF4-FFF2-40B4-BE49-F238E27FC236}">
                        <a16:creationId xmlns:a16="http://schemas.microsoft.com/office/drawing/2014/main" id="{D839E597-52D5-C959-7EC1-EC1AD3A370D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974787" y="6492930"/>
                    <a:ext cx="1027114" cy="1049337"/>
                  </a:xfrm>
                  <a:custGeom>
                    <a:avLst/>
                    <a:gdLst>
                      <a:gd name="T0" fmla="*/ 262 w 392"/>
                      <a:gd name="T1" fmla="*/ 212 h 400"/>
                      <a:gd name="T2" fmla="*/ 278 w 392"/>
                      <a:gd name="T3" fmla="*/ 227 h 400"/>
                      <a:gd name="T4" fmla="*/ 377 w 392"/>
                      <a:gd name="T5" fmla="*/ 325 h 400"/>
                      <a:gd name="T6" fmla="*/ 391 w 392"/>
                      <a:gd name="T7" fmla="*/ 359 h 400"/>
                      <a:gd name="T8" fmla="*/ 336 w 392"/>
                      <a:gd name="T9" fmla="*/ 385 h 400"/>
                      <a:gd name="T10" fmla="*/ 326 w 392"/>
                      <a:gd name="T11" fmla="*/ 376 h 400"/>
                      <a:gd name="T12" fmla="*/ 224 w 392"/>
                      <a:gd name="T13" fmla="*/ 274 h 400"/>
                      <a:gd name="T14" fmla="*/ 214 w 392"/>
                      <a:gd name="T15" fmla="*/ 261 h 400"/>
                      <a:gd name="T16" fmla="*/ 35 w 392"/>
                      <a:gd name="T17" fmla="*/ 219 h 400"/>
                      <a:gd name="T18" fmla="*/ 55 w 392"/>
                      <a:gd name="T19" fmla="*/ 48 h 400"/>
                      <a:gd name="T20" fmla="*/ 223 w 392"/>
                      <a:gd name="T21" fmla="*/ 36 h 400"/>
                      <a:gd name="T22" fmla="*/ 262 w 392"/>
                      <a:gd name="T23" fmla="*/ 212 h 400"/>
                      <a:gd name="T24" fmla="*/ 249 w 392"/>
                      <a:gd name="T25" fmla="*/ 145 h 400"/>
                      <a:gd name="T26" fmla="*/ 146 w 392"/>
                      <a:gd name="T27" fmla="*/ 41 h 400"/>
                      <a:gd name="T28" fmla="*/ 43 w 392"/>
                      <a:gd name="T29" fmla="*/ 145 h 400"/>
                      <a:gd name="T30" fmla="*/ 146 w 392"/>
                      <a:gd name="T31" fmla="*/ 249 h 400"/>
                      <a:gd name="T32" fmla="*/ 249 w 392"/>
                      <a:gd name="T33" fmla="*/ 145 h 4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92" h="400">
                        <a:moveTo>
                          <a:pt x="262" y="212"/>
                        </a:moveTo>
                        <a:cubicBezTo>
                          <a:pt x="268" y="218"/>
                          <a:pt x="273" y="222"/>
                          <a:pt x="278" y="227"/>
                        </a:cubicBezTo>
                        <a:cubicBezTo>
                          <a:pt x="311" y="260"/>
                          <a:pt x="344" y="293"/>
                          <a:pt x="377" y="325"/>
                        </a:cubicBezTo>
                        <a:cubicBezTo>
                          <a:pt x="386" y="335"/>
                          <a:pt x="392" y="345"/>
                          <a:pt x="391" y="359"/>
                        </a:cubicBezTo>
                        <a:cubicBezTo>
                          <a:pt x="388" y="386"/>
                          <a:pt x="358" y="400"/>
                          <a:pt x="336" y="385"/>
                        </a:cubicBezTo>
                        <a:cubicBezTo>
                          <a:pt x="332" y="382"/>
                          <a:pt x="329" y="379"/>
                          <a:pt x="326" y="376"/>
                        </a:cubicBezTo>
                        <a:cubicBezTo>
                          <a:pt x="292" y="342"/>
                          <a:pt x="258" y="308"/>
                          <a:pt x="224" y="274"/>
                        </a:cubicBezTo>
                        <a:cubicBezTo>
                          <a:pt x="221" y="270"/>
                          <a:pt x="217" y="265"/>
                          <a:pt x="214" y="261"/>
                        </a:cubicBezTo>
                        <a:cubicBezTo>
                          <a:pt x="138" y="301"/>
                          <a:pt x="67" y="267"/>
                          <a:pt x="35" y="219"/>
                        </a:cubicBezTo>
                        <a:cubicBezTo>
                          <a:pt x="0" y="164"/>
                          <a:pt x="8" y="94"/>
                          <a:pt x="55" y="48"/>
                        </a:cubicBezTo>
                        <a:cubicBezTo>
                          <a:pt x="101" y="5"/>
                          <a:pt x="172" y="0"/>
                          <a:pt x="223" y="36"/>
                        </a:cubicBezTo>
                        <a:cubicBezTo>
                          <a:pt x="272" y="71"/>
                          <a:pt x="300" y="143"/>
                          <a:pt x="262" y="212"/>
                        </a:cubicBezTo>
                        <a:close/>
                        <a:moveTo>
                          <a:pt x="249" y="145"/>
                        </a:moveTo>
                        <a:cubicBezTo>
                          <a:pt x="249" y="88"/>
                          <a:pt x="204" y="41"/>
                          <a:pt x="146" y="41"/>
                        </a:cubicBezTo>
                        <a:cubicBezTo>
                          <a:pt x="90" y="41"/>
                          <a:pt x="43" y="88"/>
                          <a:pt x="43" y="145"/>
                        </a:cubicBezTo>
                        <a:cubicBezTo>
                          <a:pt x="43" y="202"/>
                          <a:pt x="89" y="249"/>
                          <a:pt x="146" y="249"/>
                        </a:cubicBezTo>
                        <a:cubicBezTo>
                          <a:pt x="203" y="250"/>
                          <a:pt x="249" y="203"/>
                          <a:pt x="249" y="14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Freeform 13">
                    <a:extLst>
                      <a:ext uri="{FF2B5EF4-FFF2-40B4-BE49-F238E27FC236}">
                        <a16:creationId xmlns:a16="http://schemas.microsoft.com/office/drawing/2014/main" id="{17056205-B703-0AC2-2C33-48B8BD56DB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903353" y="7135867"/>
                    <a:ext cx="188913" cy="550864"/>
                  </a:xfrm>
                  <a:custGeom>
                    <a:avLst/>
                    <a:gdLst>
                      <a:gd name="T0" fmla="*/ 1 w 72"/>
                      <a:gd name="T1" fmla="*/ 0 h 210"/>
                      <a:gd name="T2" fmla="*/ 7 w 72"/>
                      <a:gd name="T3" fmla="*/ 6 h 210"/>
                      <a:gd name="T4" fmla="*/ 64 w 72"/>
                      <a:gd name="T5" fmla="*/ 44 h 210"/>
                      <a:gd name="T6" fmla="*/ 72 w 72"/>
                      <a:gd name="T7" fmla="*/ 54 h 210"/>
                      <a:gd name="T8" fmla="*/ 71 w 72"/>
                      <a:gd name="T9" fmla="*/ 171 h 210"/>
                      <a:gd name="T10" fmla="*/ 35 w 72"/>
                      <a:gd name="T11" fmla="*/ 209 h 210"/>
                      <a:gd name="T12" fmla="*/ 0 w 72"/>
                      <a:gd name="T13" fmla="*/ 170 h 210"/>
                      <a:gd name="T14" fmla="*/ 0 w 72"/>
                      <a:gd name="T15" fmla="*/ 10 h 210"/>
                      <a:gd name="T16" fmla="*/ 1 w 72"/>
                      <a:gd name="T17" fmla="*/ 0 h 2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2" h="210">
                        <a:moveTo>
                          <a:pt x="1" y="0"/>
                        </a:moveTo>
                        <a:cubicBezTo>
                          <a:pt x="4" y="2"/>
                          <a:pt x="6" y="4"/>
                          <a:pt x="7" y="6"/>
                        </a:cubicBezTo>
                        <a:cubicBezTo>
                          <a:pt x="23" y="23"/>
                          <a:pt x="42" y="36"/>
                          <a:pt x="64" y="44"/>
                        </a:cubicBezTo>
                        <a:cubicBezTo>
                          <a:pt x="69" y="46"/>
                          <a:pt x="72" y="48"/>
                          <a:pt x="72" y="54"/>
                        </a:cubicBezTo>
                        <a:cubicBezTo>
                          <a:pt x="71" y="93"/>
                          <a:pt x="72" y="132"/>
                          <a:pt x="71" y="171"/>
                        </a:cubicBezTo>
                        <a:cubicBezTo>
                          <a:pt x="71" y="194"/>
                          <a:pt x="56" y="210"/>
                          <a:pt x="35" y="209"/>
                        </a:cubicBezTo>
                        <a:cubicBezTo>
                          <a:pt x="15" y="209"/>
                          <a:pt x="0" y="193"/>
                          <a:pt x="0" y="170"/>
                        </a:cubicBezTo>
                        <a:cubicBezTo>
                          <a:pt x="0" y="117"/>
                          <a:pt x="0" y="64"/>
                          <a:pt x="0" y="10"/>
                        </a:cubicBezTo>
                        <a:cubicBezTo>
                          <a:pt x="0" y="7"/>
                          <a:pt x="1" y="4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 14">
                    <a:extLst>
                      <a:ext uri="{FF2B5EF4-FFF2-40B4-BE49-F238E27FC236}">
                        <a16:creationId xmlns:a16="http://schemas.microsoft.com/office/drawing/2014/main" id="{DBC5E83A-852F-A3E1-0DD6-C22052EA88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641413" y="7259696"/>
                    <a:ext cx="188913" cy="427039"/>
                  </a:xfrm>
                  <a:custGeom>
                    <a:avLst/>
                    <a:gdLst>
                      <a:gd name="T0" fmla="*/ 0 w 72"/>
                      <a:gd name="T1" fmla="*/ 7 h 163"/>
                      <a:gd name="T2" fmla="*/ 36 w 72"/>
                      <a:gd name="T3" fmla="*/ 6 h 163"/>
                      <a:gd name="T4" fmla="*/ 71 w 72"/>
                      <a:gd name="T5" fmla="*/ 0 h 163"/>
                      <a:gd name="T6" fmla="*/ 72 w 72"/>
                      <a:gd name="T7" fmla="*/ 8 h 163"/>
                      <a:gd name="T8" fmla="*/ 72 w 72"/>
                      <a:gd name="T9" fmla="*/ 124 h 163"/>
                      <a:gd name="T10" fmla="*/ 38 w 72"/>
                      <a:gd name="T11" fmla="*/ 162 h 163"/>
                      <a:gd name="T12" fmla="*/ 2 w 72"/>
                      <a:gd name="T13" fmla="*/ 128 h 163"/>
                      <a:gd name="T14" fmla="*/ 0 w 72"/>
                      <a:gd name="T15" fmla="*/ 18 h 163"/>
                      <a:gd name="T16" fmla="*/ 0 w 72"/>
                      <a:gd name="T17" fmla="*/ 7 h 1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2" h="163">
                        <a:moveTo>
                          <a:pt x="0" y="7"/>
                        </a:moveTo>
                        <a:cubicBezTo>
                          <a:pt x="13" y="7"/>
                          <a:pt x="25" y="7"/>
                          <a:pt x="36" y="6"/>
                        </a:cubicBezTo>
                        <a:cubicBezTo>
                          <a:pt x="48" y="5"/>
                          <a:pt x="59" y="2"/>
                          <a:pt x="71" y="0"/>
                        </a:cubicBezTo>
                        <a:cubicBezTo>
                          <a:pt x="71" y="2"/>
                          <a:pt x="72" y="5"/>
                          <a:pt x="72" y="8"/>
                        </a:cubicBezTo>
                        <a:cubicBezTo>
                          <a:pt x="72" y="47"/>
                          <a:pt x="72" y="85"/>
                          <a:pt x="72" y="124"/>
                        </a:cubicBezTo>
                        <a:cubicBezTo>
                          <a:pt x="72" y="146"/>
                          <a:pt x="58" y="161"/>
                          <a:pt x="38" y="162"/>
                        </a:cubicBezTo>
                        <a:cubicBezTo>
                          <a:pt x="19" y="163"/>
                          <a:pt x="2" y="150"/>
                          <a:pt x="2" y="128"/>
                        </a:cubicBezTo>
                        <a:cubicBezTo>
                          <a:pt x="0" y="92"/>
                          <a:pt x="1" y="55"/>
                          <a:pt x="0" y="18"/>
                        </a:cubicBezTo>
                        <a:cubicBezTo>
                          <a:pt x="0" y="15"/>
                          <a:pt x="0" y="12"/>
                          <a:pt x="0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 15">
                    <a:extLst>
                      <a:ext uri="{FF2B5EF4-FFF2-40B4-BE49-F238E27FC236}">
                        <a16:creationId xmlns:a16="http://schemas.microsoft.com/office/drawing/2014/main" id="{B3932066-2FCD-6E8F-51AE-84A78EB6A5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744791" y="6151133"/>
                    <a:ext cx="282575" cy="279399"/>
                  </a:xfrm>
                  <a:custGeom>
                    <a:avLst/>
                    <a:gdLst>
                      <a:gd name="T0" fmla="*/ 54 w 108"/>
                      <a:gd name="T1" fmla="*/ 107 h 107"/>
                      <a:gd name="T2" fmla="*/ 1 w 108"/>
                      <a:gd name="T3" fmla="*/ 54 h 107"/>
                      <a:gd name="T4" fmla="*/ 54 w 108"/>
                      <a:gd name="T5" fmla="*/ 0 h 107"/>
                      <a:gd name="T6" fmla="*/ 108 w 108"/>
                      <a:gd name="T7" fmla="*/ 54 h 107"/>
                      <a:gd name="T8" fmla="*/ 54 w 108"/>
                      <a:gd name="T9" fmla="*/ 107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8" h="107">
                        <a:moveTo>
                          <a:pt x="54" y="107"/>
                        </a:moveTo>
                        <a:cubicBezTo>
                          <a:pt x="25" y="107"/>
                          <a:pt x="1" y="83"/>
                          <a:pt x="1" y="54"/>
                        </a:cubicBezTo>
                        <a:cubicBezTo>
                          <a:pt x="0" y="24"/>
                          <a:pt x="25" y="0"/>
                          <a:pt x="54" y="0"/>
                        </a:cubicBezTo>
                        <a:cubicBezTo>
                          <a:pt x="84" y="0"/>
                          <a:pt x="108" y="25"/>
                          <a:pt x="108" y="54"/>
                        </a:cubicBezTo>
                        <a:cubicBezTo>
                          <a:pt x="107" y="84"/>
                          <a:pt x="83" y="107"/>
                          <a:pt x="54" y="10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 16">
                    <a:extLst>
                      <a:ext uri="{FF2B5EF4-FFF2-40B4-BE49-F238E27FC236}">
                        <a16:creationId xmlns:a16="http://schemas.microsoft.com/office/drawing/2014/main" id="{C5B27380-5ED3-0AC0-427C-A289B4CD77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1292289" y="6532616"/>
                    <a:ext cx="482601" cy="155574"/>
                  </a:xfrm>
                  <a:custGeom>
                    <a:avLst/>
                    <a:gdLst>
                      <a:gd name="T0" fmla="*/ 184 w 184"/>
                      <a:gd name="T1" fmla="*/ 0 h 59"/>
                      <a:gd name="T2" fmla="*/ 133 w 184"/>
                      <a:gd name="T3" fmla="*/ 54 h 59"/>
                      <a:gd name="T4" fmla="*/ 125 w 184"/>
                      <a:gd name="T5" fmla="*/ 59 h 59"/>
                      <a:gd name="T6" fmla="*/ 30 w 184"/>
                      <a:gd name="T7" fmla="*/ 59 h 59"/>
                      <a:gd name="T8" fmla="*/ 1 w 184"/>
                      <a:gd name="T9" fmla="*/ 29 h 59"/>
                      <a:gd name="T10" fmla="*/ 30 w 184"/>
                      <a:gd name="T11" fmla="*/ 0 h 59"/>
                      <a:gd name="T12" fmla="*/ 178 w 184"/>
                      <a:gd name="T13" fmla="*/ 0 h 59"/>
                      <a:gd name="T14" fmla="*/ 184 w 184"/>
                      <a:gd name="T15" fmla="*/ 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84" h="59">
                        <a:moveTo>
                          <a:pt x="184" y="0"/>
                        </a:moveTo>
                        <a:cubicBezTo>
                          <a:pt x="162" y="16"/>
                          <a:pt x="146" y="33"/>
                          <a:pt x="133" y="54"/>
                        </a:cubicBezTo>
                        <a:cubicBezTo>
                          <a:pt x="132" y="57"/>
                          <a:pt x="128" y="59"/>
                          <a:pt x="125" y="59"/>
                        </a:cubicBezTo>
                        <a:cubicBezTo>
                          <a:pt x="93" y="59"/>
                          <a:pt x="61" y="59"/>
                          <a:pt x="30" y="59"/>
                        </a:cubicBezTo>
                        <a:cubicBezTo>
                          <a:pt x="13" y="59"/>
                          <a:pt x="0" y="45"/>
                          <a:pt x="1" y="29"/>
                        </a:cubicBezTo>
                        <a:cubicBezTo>
                          <a:pt x="1" y="12"/>
                          <a:pt x="13" y="0"/>
                          <a:pt x="30" y="0"/>
                        </a:cubicBezTo>
                        <a:cubicBezTo>
                          <a:pt x="80" y="0"/>
                          <a:pt x="129" y="0"/>
                          <a:pt x="178" y="0"/>
                        </a:cubicBezTo>
                        <a:cubicBezTo>
                          <a:pt x="179" y="0"/>
                          <a:pt x="181" y="0"/>
                          <a:pt x="18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 17">
                    <a:extLst>
                      <a:ext uri="{FF2B5EF4-FFF2-40B4-BE49-F238E27FC236}">
                        <a16:creationId xmlns:a16="http://schemas.microsoft.com/office/drawing/2014/main" id="{1651A826-5D12-A39C-2485-3403E32CCA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366777" y="6529441"/>
                    <a:ext cx="301626" cy="160336"/>
                  </a:xfrm>
                  <a:custGeom>
                    <a:avLst/>
                    <a:gdLst>
                      <a:gd name="T0" fmla="*/ 0 w 115"/>
                      <a:gd name="T1" fmla="*/ 1 h 61"/>
                      <a:gd name="T2" fmla="*/ 89 w 115"/>
                      <a:gd name="T3" fmla="*/ 1 h 61"/>
                      <a:gd name="T4" fmla="*/ 115 w 115"/>
                      <a:gd name="T5" fmla="*/ 31 h 61"/>
                      <a:gd name="T6" fmla="*/ 88 w 115"/>
                      <a:gd name="T7" fmla="*/ 60 h 61"/>
                      <a:gd name="T8" fmla="*/ 55 w 115"/>
                      <a:gd name="T9" fmla="*/ 60 h 61"/>
                      <a:gd name="T10" fmla="*/ 48 w 115"/>
                      <a:gd name="T11" fmla="*/ 56 h 61"/>
                      <a:gd name="T12" fmla="*/ 0 w 115"/>
                      <a:gd name="T13" fmla="*/ 1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5" h="61">
                        <a:moveTo>
                          <a:pt x="0" y="1"/>
                        </a:moveTo>
                        <a:cubicBezTo>
                          <a:pt x="30" y="1"/>
                          <a:pt x="60" y="0"/>
                          <a:pt x="89" y="1"/>
                        </a:cubicBezTo>
                        <a:cubicBezTo>
                          <a:pt x="104" y="2"/>
                          <a:pt x="115" y="16"/>
                          <a:pt x="115" y="31"/>
                        </a:cubicBezTo>
                        <a:cubicBezTo>
                          <a:pt x="115" y="46"/>
                          <a:pt x="103" y="59"/>
                          <a:pt x="88" y="60"/>
                        </a:cubicBezTo>
                        <a:cubicBezTo>
                          <a:pt x="77" y="61"/>
                          <a:pt x="66" y="60"/>
                          <a:pt x="55" y="60"/>
                        </a:cubicBezTo>
                        <a:cubicBezTo>
                          <a:pt x="53" y="60"/>
                          <a:pt x="50" y="58"/>
                          <a:pt x="48" y="56"/>
                        </a:cubicBezTo>
                        <a:cubicBezTo>
                          <a:pt x="36" y="34"/>
                          <a:pt x="20" y="17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 18">
                    <a:extLst>
                      <a:ext uri="{FF2B5EF4-FFF2-40B4-BE49-F238E27FC236}">
                        <a16:creationId xmlns:a16="http://schemas.microsoft.com/office/drawing/2014/main" id="{0AF3EFF0-00C8-1FA2-B522-E23B82BDFE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822393" y="6650084"/>
                    <a:ext cx="369889" cy="457199"/>
                  </a:xfrm>
                  <a:custGeom>
                    <a:avLst/>
                    <a:gdLst>
                      <a:gd name="T0" fmla="*/ 141 w 141"/>
                      <a:gd name="T1" fmla="*/ 85 h 174"/>
                      <a:gd name="T2" fmla="*/ 140 w 141"/>
                      <a:gd name="T3" fmla="*/ 143 h 174"/>
                      <a:gd name="T4" fmla="*/ 134 w 141"/>
                      <a:gd name="T5" fmla="*/ 155 h 174"/>
                      <a:gd name="T6" fmla="*/ 42 w 141"/>
                      <a:gd name="T7" fmla="*/ 154 h 174"/>
                      <a:gd name="T8" fmla="*/ 8 w 141"/>
                      <a:gd name="T9" fmla="*/ 67 h 174"/>
                      <a:gd name="T10" fmla="*/ 74 w 141"/>
                      <a:gd name="T11" fmla="*/ 3 h 174"/>
                      <a:gd name="T12" fmla="*/ 132 w 141"/>
                      <a:gd name="T13" fmla="*/ 15 h 174"/>
                      <a:gd name="T14" fmla="*/ 141 w 141"/>
                      <a:gd name="T15" fmla="*/ 29 h 174"/>
                      <a:gd name="T16" fmla="*/ 141 w 141"/>
                      <a:gd name="T17" fmla="*/ 85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1" h="174">
                        <a:moveTo>
                          <a:pt x="141" y="85"/>
                        </a:moveTo>
                        <a:cubicBezTo>
                          <a:pt x="141" y="104"/>
                          <a:pt x="141" y="124"/>
                          <a:pt x="140" y="143"/>
                        </a:cubicBezTo>
                        <a:cubicBezTo>
                          <a:pt x="140" y="147"/>
                          <a:pt x="137" y="152"/>
                          <a:pt x="134" y="155"/>
                        </a:cubicBezTo>
                        <a:cubicBezTo>
                          <a:pt x="106" y="174"/>
                          <a:pt x="70" y="173"/>
                          <a:pt x="42" y="154"/>
                        </a:cubicBezTo>
                        <a:cubicBezTo>
                          <a:pt x="14" y="135"/>
                          <a:pt x="0" y="101"/>
                          <a:pt x="8" y="67"/>
                        </a:cubicBezTo>
                        <a:cubicBezTo>
                          <a:pt x="14" y="35"/>
                          <a:pt x="42" y="9"/>
                          <a:pt x="74" y="3"/>
                        </a:cubicBezTo>
                        <a:cubicBezTo>
                          <a:pt x="95" y="0"/>
                          <a:pt x="114" y="4"/>
                          <a:pt x="132" y="15"/>
                        </a:cubicBezTo>
                        <a:cubicBezTo>
                          <a:pt x="138" y="18"/>
                          <a:pt x="141" y="22"/>
                          <a:pt x="141" y="29"/>
                        </a:cubicBezTo>
                        <a:cubicBezTo>
                          <a:pt x="140" y="48"/>
                          <a:pt x="141" y="67"/>
                          <a:pt x="141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" name="Group 103">
                  <a:extLst>
                    <a:ext uri="{FF2B5EF4-FFF2-40B4-BE49-F238E27FC236}">
                      <a16:creationId xmlns:a16="http://schemas.microsoft.com/office/drawing/2014/main" id="{CB8754D0-EC4E-A666-F2C3-D417ADFB1C46}"/>
                    </a:ext>
                  </a:extLst>
                </p:cNvPr>
                <p:cNvGrpSpPr/>
                <p:nvPr/>
              </p:nvGrpSpPr>
              <p:grpSpPr>
                <a:xfrm>
                  <a:off x="7387325" y="3417911"/>
                  <a:ext cx="283671" cy="273303"/>
                  <a:chOff x="11085785" y="7229301"/>
                  <a:chExt cx="477844" cy="460378"/>
                </a:xfrm>
                <a:solidFill>
                  <a:schemeClr val="accent1"/>
                </a:solidFill>
              </p:grpSpPr>
              <p:sp>
                <p:nvSpPr>
                  <p:cNvPr id="57" name="Freeform 126">
                    <a:extLst>
                      <a:ext uri="{FF2B5EF4-FFF2-40B4-BE49-F238E27FC236}">
                        <a16:creationId xmlns:a16="http://schemas.microsoft.com/office/drawing/2014/main" id="{E5C0E016-BF43-E668-9CF9-BEE59010645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1085785" y="7229304"/>
                    <a:ext cx="225425" cy="460375"/>
                  </a:xfrm>
                  <a:custGeom>
                    <a:avLst/>
                    <a:gdLst>
                      <a:gd name="T0" fmla="*/ 113 w 114"/>
                      <a:gd name="T1" fmla="*/ 5 h 233"/>
                      <a:gd name="T2" fmla="*/ 103 w 114"/>
                      <a:gd name="T3" fmla="*/ 7 h 233"/>
                      <a:gd name="T4" fmla="*/ 103 w 114"/>
                      <a:gd name="T5" fmla="*/ 136 h 233"/>
                      <a:gd name="T6" fmla="*/ 81 w 114"/>
                      <a:gd name="T7" fmla="*/ 98 h 233"/>
                      <a:gd name="T8" fmla="*/ 90 w 114"/>
                      <a:gd name="T9" fmla="*/ 87 h 233"/>
                      <a:gd name="T10" fmla="*/ 82 w 114"/>
                      <a:gd name="T11" fmla="*/ 38 h 233"/>
                      <a:gd name="T12" fmla="*/ 71 w 114"/>
                      <a:gd name="T13" fmla="*/ 35 h 233"/>
                      <a:gd name="T14" fmla="*/ 52 w 114"/>
                      <a:gd name="T15" fmla="*/ 37 h 233"/>
                      <a:gd name="T16" fmla="*/ 3 w 114"/>
                      <a:gd name="T17" fmla="*/ 99 h 233"/>
                      <a:gd name="T18" fmla="*/ 1 w 114"/>
                      <a:gd name="T19" fmla="*/ 116 h 233"/>
                      <a:gd name="T20" fmla="*/ 0 w 114"/>
                      <a:gd name="T21" fmla="*/ 132 h 233"/>
                      <a:gd name="T22" fmla="*/ 5 w 114"/>
                      <a:gd name="T23" fmla="*/ 159 h 233"/>
                      <a:gd name="T24" fmla="*/ 9 w 114"/>
                      <a:gd name="T25" fmla="*/ 169 h 233"/>
                      <a:gd name="T26" fmla="*/ 15 w 114"/>
                      <a:gd name="T27" fmla="*/ 179 h 233"/>
                      <a:gd name="T28" fmla="*/ 22 w 114"/>
                      <a:gd name="T29" fmla="*/ 188 h 233"/>
                      <a:gd name="T30" fmla="*/ 81 w 114"/>
                      <a:gd name="T31" fmla="*/ 182 h 233"/>
                      <a:gd name="T32" fmla="*/ 78 w 114"/>
                      <a:gd name="T33" fmla="*/ 143 h 233"/>
                      <a:gd name="T34" fmla="*/ 78 w 114"/>
                      <a:gd name="T35" fmla="*/ 129 h 233"/>
                      <a:gd name="T36" fmla="*/ 83 w 114"/>
                      <a:gd name="T37" fmla="*/ 130 h 233"/>
                      <a:gd name="T38" fmla="*/ 103 w 114"/>
                      <a:gd name="T39" fmla="*/ 174 h 233"/>
                      <a:gd name="T40" fmla="*/ 104 w 114"/>
                      <a:gd name="T41" fmla="*/ 232 h 233"/>
                      <a:gd name="T42" fmla="*/ 113 w 114"/>
                      <a:gd name="T43" fmla="*/ 228 h 233"/>
                      <a:gd name="T44" fmla="*/ 70 w 114"/>
                      <a:gd name="T45" fmla="*/ 82 h 233"/>
                      <a:gd name="T46" fmla="*/ 70 w 114"/>
                      <a:gd name="T47" fmla="*/ 82 h 233"/>
                      <a:gd name="T48" fmla="*/ 65 w 114"/>
                      <a:gd name="T49" fmla="*/ 78 h 233"/>
                      <a:gd name="T50" fmla="*/ 57 w 114"/>
                      <a:gd name="T51" fmla="*/ 99 h 233"/>
                      <a:gd name="T52" fmla="*/ 60 w 114"/>
                      <a:gd name="T53" fmla="*/ 98 h 233"/>
                      <a:gd name="T54" fmla="*/ 57 w 114"/>
                      <a:gd name="T55" fmla="*/ 99 h 233"/>
                      <a:gd name="T56" fmla="*/ 57 w 114"/>
                      <a:gd name="T57" fmla="*/ 99 h 233"/>
                      <a:gd name="T58" fmla="*/ 51 w 114"/>
                      <a:gd name="T59" fmla="*/ 94 h 233"/>
                      <a:gd name="T60" fmla="*/ 46 w 114"/>
                      <a:gd name="T61" fmla="*/ 93 h 233"/>
                      <a:gd name="T62" fmla="*/ 41 w 114"/>
                      <a:gd name="T63" fmla="*/ 98 h 233"/>
                      <a:gd name="T64" fmla="*/ 41 w 114"/>
                      <a:gd name="T65" fmla="*/ 98 h 233"/>
                      <a:gd name="T66" fmla="*/ 44 w 114"/>
                      <a:gd name="T67" fmla="*/ 109 h 233"/>
                      <a:gd name="T68" fmla="*/ 44 w 114"/>
                      <a:gd name="T69" fmla="*/ 109 h 233"/>
                      <a:gd name="T70" fmla="*/ 41 w 114"/>
                      <a:gd name="T71" fmla="*/ 98 h 233"/>
                      <a:gd name="T72" fmla="*/ 37 w 114"/>
                      <a:gd name="T73" fmla="*/ 125 h 233"/>
                      <a:gd name="T74" fmla="*/ 40 w 114"/>
                      <a:gd name="T75" fmla="*/ 129 h 233"/>
                      <a:gd name="T76" fmla="*/ 38 w 114"/>
                      <a:gd name="T77" fmla="*/ 127 h 233"/>
                      <a:gd name="T78" fmla="*/ 49 w 114"/>
                      <a:gd name="T79" fmla="*/ 137 h 233"/>
                      <a:gd name="T80" fmla="*/ 50 w 114"/>
                      <a:gd name="T81" fmla="*/ 130 h 233"/>
                      <a:gd name="T82" fmla="*/ 49 w 114"/>
                      <a:gd name="T83" fmla="*/ 137 h 233"/>
                      <a:gd name="T84" fmla="*/ 49 w 114"/>
                      <a:gd name="T85" fmla="*/ 137 h 233"/>
                      <a:gd name="T86" fmla="*/ 52 w 114"/>
                      <a:gd name="T87" fmla="*/ 142 h 233"/>
                      <a:gd name="T88" fmla="*/ 52 w 114"/>
                      <a:gd name="T89" fmla="*/ 142 h 233"/>
                      <a:gd name="T90" fmla="*/ 60 w 114"/>
                      <a:gd name="T91" fmla="*/ 138 h 233"/>
                      <a:gd name="T92" fmla="*/ 60 w 114"/>
                      <a:gd name="T93" fmla="*/ 138 h 233"/>
                      <a:gd name="T94" fmla="*/ 60 w 114"/>
                      <a:gd name="T95" fmla="*/ 133 h 233"/>
                      <a:gd name="T96" fmla="*/ 60 w 114"/>
                      <a:gd name="T97" fmla="*/ 138 h 233"/>
                      <a:gd name="T98" fmla="*/ 60 w 114"/>
                      <a:gd name="T99" fmla="*/ 132 h 233"/>
                      <a:gd name="T100" fmla="*/ 67 w 114"/>
                      <a:gd name="T101" fmla="*/ 138 h 233"/>
                      <a:gd name="T102" fmla="*/ 67 w 114"/>
                      <a:gd name="T103" fmla="*/ 138 h 233"/>
                      <a:gd name="T104" fmla="*/ 66 w 114"/>
                      <a:gd name="T105" fmla="*/ 142 h 233"/>
                      <a:gd name="T106" fmla="*/ 66 w 114"/>
                      <a:gd name="T107" fmla="*/ 142 h 233"/>
                      <a:gd name="T108" fmla="*/ 72 w 114"/>
                      <a:gd name="T109" fmla="*/ 139 h 233"/>
                      <a:gd name="T110" fmla="*/ 72 w 114"/>
                      <a:gd name="T111" fmla="*/ 139 h 2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14" h="233">
                        <a:moveTo>
                          <a:pt x="113" y="59"/>
                        </a:moveTo>
                        <a:cubicBezTo>
                          <a:pt x="113" y="41"/>
                          <a:pt x="113" y="23"/>
                          <a:pt x="113" y="5"/>
                        </a:cubicBezTo>
                        <a:cubicBezTo>
                          <a:pt x="113" y="3"/>
                          <a:pt x="114" y="1"/>
                          <a:pt x="111" y="1"/>
                        </a:cubicBezTo>
                        <a:cubicBezTo>
                          <a:pt x="105" y="0"/>
                          <a:pt x="103" y="1"/>
                          <a:pt x="103" y="7"/>
                        </a:cubicBezTo>
                        <a:cubicBezTo>
                          <a:pt x="103" y="49"/>
                          <a:pt x="103" y="91"/>
                          <a:pt x="103" y="132"/>
                        </a:cubicBezTo>
                        <a:cubicBezTo>
                          <a:pt x="103" y="134"/>
                          <a:pt x="103" y="135"/>
                          <a:pt x="103" y="136"/>
                        </a:cubicBezTo>
                        <a:cubicBezTo>
                          <a:pt x="99" y="129"/>
                          <a:pt x="94" y="122"/>
                          <a:pt x="89" y="117"/>
                        </a:cubicBezTo>
                        <a:cubicBezTo>
                          <a:pt x="84" y="111"/>
                          <a:pt x="81" y="106"/>
                          <a:pt x="81" y="98"/>
                        </a:cubicBezTo>
                        <a:cubicBezTo>
                          <a:pt x="81" y="98"/>
                          <a:pt x="81" y="98"/>
                          <a:pt x="81" y="98"/>
                        </a:cubicBezTo>
                        <a:cubicBezTo>
                          <a:pt x="83" y="94"/>
                          <a:pt x="87" y="91"/>
                          <a:pt x="90" y="87"/>
                        </a:cubicBezTo>
                        <a:cubicBezTo>
                          <a:pt x="101" y="73"/>
                          <a:pt x="101" y="56"/>
                          <a:pt x="90" y="44"/>
                        </a:cubicBezTo>
                        <a:cubicBezTo>
                          <a:pt x="88" y="41"/>
                          <a:pt x="85" y="39"/>
                          <a:pt x="82" y="38"/>
                        </a:cubicBezTo>
                        <a:cubicBezTo>
                          <a:pt x="82" y="38"/>
                          <a:pt x="81" y="38"/>
                          <a:pt x="80" y="37"/>
                        </a:cubicBezTo>
                        <a:cubicBezTo>
                          <a:pt x="78" y="36"/>
                          <a:pt x="74" y="35"/>
                          <a:pt x="71" y="35"/>
                        </a:cubicBezTo>
                        <a:cubicBezTo>
                          <a:pt x="70" y="34"/>
                          <a:pt x="69" y="34"/>
                          <a:pt x="68" y="34"/>
                        </a:cubicBezTo>
                        <a:cubicBezTo>
                          <a:pt x="62" y="34"/>
                          <a:pt x="57" y="35"/>
                          <a:pt x="52" y="37"/>
                        </a:cubicBezTo>
                        <a:cubicBezTo>
                          <a:pt x="30" y="44"/>
                          <a:pt x="16" y="59"/>
                          <a:pt x="9" y="81"/>
                        </a:cubicBezTo>
                        <a:cubicBezTo>
                          <a:pt x="6" y="87"/>
                          <a:pt x="4" y="93"/>
                          <a:pt x="3" y="99"/>
                        </a:cubicBezTo>
                        <a:cubicBezTo>
                          <a:pt x="3" y="100"/>
                          <a:pt x="3" y="101"/>
                          <a:pt x="3" y="102"/>
                        </a:cubicBezTo>
                        <a:cubicBezTo>
                          <a:pt x="2" y="106"/>
                          <a:pt x="1" y="111"/>
                          <a:pt x="1" y="116"/>
                        </a:cubicBezTo>
                        <a:cubicBezTo>
                          <a:pt x="0" y="117"/>
                          <a:pt x="0" y="119"/>
                          <a:pt x="0" y="120"/>
                        </a:cubicBezTo>
                        <a:cubicBezTo>
                          <a:pt x="0" y="124"/>
                          <a:pt x="0" y="128"/>
                          <a:pt x="0" y="132"/>
                        </a:cubicBezTo>
                        <a:cubicBezTo>
                          <a:pt x="0" y="133"/>
                          <a:pt x="0" y="135"/>
                          <a:pt x="0" y="136"/>
                        </a:cubicBezTo>
                        <a:cubicBezTo>
                          <a:pt x="0" y="144"/>
                          <a:pt x="2" y="151"/>
                          <a:pt x="5" y="159"/>
                        </a:cubicBezTo>
                        <a:cubicBezTo>
                          <a:pt x="5" y="159"/>
                          <a:pt x="5" y="160"/>
                          <a:pt x="6" y="161"/>
                        </a:cubicBezTo>
                        <a:cubicBezTo>
                          <a:pt x="6" y="164"/>
                          <a:pt x="8" y="166"/>
                          <a:pt x="9" y="169"/>
                        </a:cubicBezTo>
                        <a:cubicBezTo>
                          <a:pt x="10" y="170"/>
                          <a:pt x="10" y="172"/>
                          <a:pt x="11" y="173"/>
                        </a:cubicBezTo>
                        <a:cubicBezTo>
                          <a:pt x="12" y="175"/>
                          <a:pt x="13" y="177"/>
                          <a:pt x="15" y="179"/>
                        </a:cubicBezTo>
                        <a:cubicBezTo>
                          <a:pt x="15" y="180"/>
                          <a:pt x="16" y="181"/>
                          <a:pt x="16" y="182"/>
                        </a:cubicBezTo>
                        <a:cubicBezTo>
                          <a:pt x="18" y="184"/>
                          <a:pt x="20" y="186"/>
                          <a:pt x="22" y="188"/>
                        </a:cubicBezTo>
                        <a:cubicBezTo>
                          <a:pt x="30" y="196"/>
                          <a:pt x="41" y="199"/>
                          <a:pt x="52" y="200"/>
                        </a:cubicBezTo>
                        <a:cubicBezTo>
                          <a:pt x="65" y="201"/>
                          <a:pt x="76" y="194"/>
                          <a:pt x="81" y="182"/>
                        </a:cubicBezTo>
                        <a:cubicBezTo>
                          <a:pt x="84" y="175"/>
                          <a:pt x="85" y="167"/>
                          <a:pt x="83" y="160"/>
                        </a:cubicBezTo>
                        <a:cubicBezTo>
                          <a:pt x="82" y="154"/>
                          <a:pt x="80" y="149"/>
                          <a:pt x="78" y="143"/>
                        </a:cubicBezTo>
                        <a:cubicBezTo>
                          <a:pt x="77" y="138"/>
                          <a:pt x="76" y="133"/>
                          <a:pt x="78" y="129"/>
                        </a:cubicBezTo>
                        <a:cubicBezTo>
                          <a:pt x="78" y="129"/>
                          <a:pt x="78" y="129"/>
                          <a:pt x="78" y="129"/>
                        </a:cubicBezTo>
                        <a:cubicBezTo>
                          <a:pt x="78" y="129"/>
                          <a:pt x="78" y="129"/>
                          <a:pt x="78" y="129"/>
                        </a:cubicBezTo>
                        <a:cubicBezTo>
                          <a:pt x="80" y="129"/>
                          <a:pt x="82" y="129"/>
                          <a:pt x="83" y="130"/>
                        </a:cubicBezTo>
                        <a:cubicBezTo>
                          <a:pt x="95" y="139"/>
                          <a:pt x="104" y="150"/>
                          <a:pt x="103" y="166"/>
                        </a:cubicBezTo>
                        <a:cubicBezTo>
                          <a:pt x="103" y="169"/>
                          <a:pt x="103" y="171"/>
                          <a:pt x="103" y="174"/>
                        </a:cubicBezTo>
                        <a:cubicBezTo>
                          <a:pt x="103" y="192"/>
                          <a:pt x="103" y="210"/>
                          <a:pt x="103" y="228"/>
                        </a:cubicBezTo>
                        <a:cubicBezTo>
                          <a:pt x="103" y="230"/>
                          <a:pt x="102" y="232"/>
                          <a:pt x="104" y="232"/>
                        </a:cubicBezTo>
                        <a:cubicBezTo>
                          <a:pt x="106" y="233"/>
                          <a:pt x="109" y="233"/>
                          <a:pt x="112" y="232"/>
                        </a:cubicBezTo>
                        <a:cubicBezTo>
                          <a:pt x="114" y="232"/>
                          <a:pt x="113" y="229"/>
                          <a:pt x="113" y="228"/>
                        </a:cubicBezTo>
                        <a:cubicBezTo>
                          <a:pt x="113" y="171"/>
                          <a:pt x="113" y="115"/>
                          <a:pt x="113" y="59"/>
                        </a:cubicBezTo>
                        <a:close/>
                        <a:moveTo>
                          <a:pt x="70" y="82"/>
                        </a:moveTo>
                        <a:cubicBezTo>
                          <a:pt x="70" y="82"/>
                          <a:pt x="69" y="82"/>
                          <a:pt x="69" y="82"/>
                        </a:cubicBezTo>
                        <a:cubicBezTo>
                          <a:pt x="69" y="82"/>
                          <a:pt x="70" y="82"/>
                          <a:pt x="70" y="82"/>
                        </a:cubicBezTo>
                        <a:close/>
                        <a:moveTo>
                          <a:pt x="66" y="79"/>
                        </a:moveTo>
                        <a:cubicBezTo>
                          <a:pt x="66" y="78"/>
                          <a:pt x="65" y="78"/>
                          <a:pt x="65" y="78"/>
                        </a:cubicBezTo>
                        <a:cubicBezTo>
                          <a:pt x="65" y="78"/>
                          <a:pt x="66" y="78"/>
                          <a:pt x="66" y="79"/>
                        </a:cubicBezTo>
                        <a:close/>
                        <a:moveTo>
                          <a:pt x="57" y="99"/>
                        </a:moveTo>
                        <a:cubicBezTo>
                          <a:pt x="58" y="100"/>
                          <a:pt x="59" y="100"/>
                          <a:pt x="59" y="100"/>
                        </a:cubicBezTo>
                        <a:cubicBezTo>
                          <a:pt x="60" y="99"/>
                          <a:pt x="60" y="99"/>
                          <a:pt x="60" y="98"/>
                        </a:cubicBezTo>
                        <a:cubicBezTo>
                          <a:pt x="60" y="99"/>
                          <a:pt x="60" y="99"/>
                          <a:pt x="59" y="100"/>
                        </a:cubicBezTo>
                        <a:cubicBezTo>
                          <a:pt x="59" y="100"/>
                          <a:pt x="58" y="100"/>
                          <a:pt x="57" y="99"/>
                        </a:cubicBezTo>
                        <a:cubicBezTo>
                          <a:pt x="56" y="99"/>
                          <a:pt x="56" y="98"/>
                          <a:pt x="55" y="98"/>
                        </a:cubicBezTo>
                        <a:cubicBezTo>
                          <a:pt x="56" y="98"/>
                          <a:pt x="56" y="99"/>
                          <a:pt x="57" y="99"/>
                        </a:cubicBezTo>
                        <a:close/>
                        <a:moveTo>
                          <a:pt x="49" y="93"/>
                        </a:moveTo>
                        <a:cubicBezTo>
                          <a:pt x="49" y="93"/>
                          <a:pt x="50" y="94"/>
                          <a:pt x="51" y="94"/>
                        </a:cubicBezTo>
                        <a:cubicBezTo>
                          <a:pt x="50" y="94"/>
                          <a:pt x="49" y="93"/>
                          <a:pt x="49" y="93"/>
                        </a:cubicBezTo>
                        <a:cubicBezTo>
                          <a:pt x="48" y="93"/>
                          <a:pt x="47" y="93"/>
                          <a:pt x="46" y="93"/>
                        </a:cubicBezTo>
                        <a:cubicBezTo>
                          <a:pt x="47" y="93"/>
                          <a:pt x="48" y="93"/>
                          <a:pt x="49" y="93"/>
                        </a:cubicBezTo>
                        <a:close/>
                        <a:moveTo>
                          <a:pt x="41" y="98"/>
                        </a:moveTo>
                        <a:cubicBezTo>
                          <a:pt x="42" y="98"/>
                          <a:pt x="42" y="97"/>
                          <a:pt x="42" y="97"/>
                        </a:cubicBezTo>
                        <a:cubicBezTo>
                          <a:pt x="42" y="97"/>
                          <a:pt x="42" y="98"/>
                          <a:pt x="41" y="98"/>
                        </a:cubicBezTo>
                        <a:cubicBezTo>
                          <a:pt x="41" y="101"/>
                          <a:pt x="41" y="104"/>
                          <a:pt x="42" y="107"/>
                        </a:cubicBezTo>
                        <a:cubicBezTo>
                          <a:pt x="43" y="108"/>
                          <a:pt x="43" y="109"/>
                          <a:pt x="44" y="109"/>
                        </a:cubicBezTo>
                        <a:cubicBezTo>
                          <a:pt x="46" y="111"/>
                          <a:pt x="47" y="113"/>
                          <a:pt x="46" y="114"/>
                        </a:cubicBezTo>
                        <a:cubicBezTo>
                          <a:pt x="47" y="113"/>
                          <a:pt x="46" y="111"/>
                          <a:pt x="44" y="109"/>
                        </a:cubicBezTo>
                        <a:cubicBezTo>
                          <a:pt x="43" y="109"/>
                          <a:pt x="43" y="108"/>
                          <a:pt x="42" y="107"/>
                        </a:cubicBezTo>
                        <a:cubicBezTo>
                          <a:pt x="41" y="104"/>
                          <a:pt x="41" y="101"/>
                          <a:pt x="41" y="98"/>
                        </a:cubicBezTo>
                        <a:close/>
                        <a:moveTo>
                          <a:pt x="38" y="127"/>
                        </a:moveTo>
                        <a:cubicBezTo>
                          <a:pt x="37" y="126"/>
                          <a:pt x="37" y="126"/>
                          <a:pt x="37" y="125"/>
                        </a:cubicBezTo>
                        <a:cubicBezTo>
                          <a:pt x="37" y="126"/>
                          <a:pt x="37" y="126"/>
                          <a:pt x="38" y="127"/>
                        </a:cubicBezTo>
                        <a:cubicBezTo>
                          <a:pt x="39" y="128"/>
                          <a:pt x="39" y="128"/>
                          <a:pt x="40" y="129"/>
                        </a:cubicBezTo>
                        <a:cubicBezTo>
                          <a:pt x="40" y="129"/>
                          <a:pt x="40" y="129"/>
                          <a:pt x="40" y="129"/>
                        </a:cubicBezTo>
                        <a:cubicBezTo>
                          <a:pt x="39" y="128"/>
                          <a:pt x="39" y="128"/>
                          <a:pt x="38" y="127"/>
                        </a:cubicBezTo>
                        <a:close/>
                        <a:moveTo>
                          <a:pt x="48" y="137"/>
                        </a:moveTo>
                        <a:cubicBezTo>
                          <a:pt x="48" y="137"/>
                          <a:pt x="48" y="137"/>
                          <a:pt x="49" y="137"/>
                        </a:cubicBezTo>
                        <a:cubicBezTo>
                          <a:pt x="49" y="136"/>
                          <a:pt x="49" y="135"/>
                          <a:pt x="50" y="133"/>
                        </a:cubicBezTo>
                        <a:cubicBezTo>
                          <a:pt x="51" y="132"/>
                          <a:pt x="51" y="131"/>
                          <a:pt x="50" y="130"/>
                        </a:cubicBezTo>
                        <a:cubicBezTo>
                          <a:pt x="51" y="131"/>
                          <a:pt x="51" y="132"/>
                          <a:pt x="50" y="133"/>
                        </a:cubicBezTo>
                        <a:cubicBezTo>
                          <a:pt x="49" y="135"/>
                          <a:pt x="49" y="136"/>
                          <a:pt x="49" y="137"/>
                        </a:cubicBezTo>
                        <a:cubicBezTo>
                          <a:pt x="49" y="137"/>
                          <a:pt x="49" y="137"/>
                          <a:pt x="49" y="137"/>
                        </a:cubicBezTo>
                        <a:cubicBezTo>
                          <a:pt x="49" y="137"/>
                          <a:pt x="49" y="137"/>
                          <a:pt x="49" y="137"/>
                        </a:cubicBezTo>
                        <a:cubicBezTo>
                          <a:pt x="48" y="137"/>
                          <a:pt x="48" y="137"/>
                          <a:pt x="48" y="137"/>
                        </a:cubicBezTo>
                        <a:close/>
                        <a:moveTo>
                          <a:pt x="52" y="142"/>
                        </a:moveTo>
                        <a:cubicBezTo>
                          <a:pt x="54" y="143"/>
                          <a:pt x="57" y="142"/>
                          <a:pt x="58" y="140"/>
                        </a:cubicBezTo>
                        <a:cubicBezTo>
                          <a:pt x="57" y="142"/>
                          <a:pt x="54" y="143"/>
                          <a:pt x="52" y="142"/>
                        </a:cubicBezTo>
                        <a:close/>
                        <a:moveTo>
                          <a:pt x="60" y="139"/>
                        </a:moveTo>
                        <a:cubicBezTo>
                          <a:pt x="60" y="138"/>
                          <a:pt x="60" y="138"/>
                          <a:pt x="60" y="138"/>
                        </a:cubicBezTo>
                        <a:cubicBezTo>
                          <a:pt x="60" y="138"/>
                          <a:pt x="60" y="138"/>
                          <a:pt x="60" y="138"/>
                        </a:cubicBezTo>
                        <a:cubicBezTo>
                          <a:pt x="60" y="138"/>
                          <a:pt x="60" y="138"/>
                          <a:pt x="60" y="138"/>
                        </a:cubicBezTo>
                        <a:cubicBezTo>
                          <a:pt x="60" y="138"/>
                          <a:pt x="60" y="138"/>
                          <a:pt x="60" y="139"/>
                        </a:cubicBezTo>
                        <a:close/>
                        <a:moveTo>
                          <a:pt x="60" y="133"/>
                        </a:moveTo>
                        <a:cubicBezTo>
                          <a:pt x="60" y="135"/>
                          <a:pt x="60" y="137"/>
                          <a:pt x="60" y="138"/>
                        </a:cubicBezTo>
                        <a:cubicBezTo>
                          <a:pt x="60" y="138"/>
                          <a:pt x="60" y="138"/>
                          <a:pt x="60" y="138"/>
                        </a:cubicBezTo>
                        <a:cubicBezTo>
                          <a:pt x="60" y="137"/>
                          <a:pt x="60" y="135"/>
                          <a:pt x="60" y="133"/>
                        </a:cubicBezTo>
                        <a:cubicBezTo>
                          <a:pt x="60" y="133"/>
                          <a:pt x="60" y="132"/>
                          <a:pt x="60" y="132"/>
                        </a:cubicBezTo>
                        <a:cubicBezTo>
                          <a:pt x="60" y="132"/>
                          <a:pt x="60" y="133"/>
                          <a:pt x="60" y="133"/>
                        </a:cubicBezTo>
                        <a:close/>
                        <a:moveTo>
                          <a:pt x="67" y="138"/>
                        </a:moveTo>
                        <a:cubicBezTo>
                          <a:pt x="67" y="136"/>
                          <a:pt x="67" y="134"/>
                          <a:pt x="66" y="132"/>
                        </a:cubicBezTo>
                        <a:cubicBezTo>
                          <a:pt x="67" y="134"/>
                          <a:pt x="67" y="136"/>
                          <a:pt x="67" y="138"/>
                        </a:cubicBezTo>
                        <a:close/>
                        <a:moveTo>
                          <a:pt x="66" y="140"/>
                        </a:moveTo>
                        <a:cubicBezTo>
                          <a:pt x="66" y="141"/>
                          <a:pt x="66" y="142"/>
                          <a:pt x="66" y="142"/>
                        </a:cubicBezTo>
                        <a:cubicBezTo>
                          <a:pt x="66" y="143"/>
                          <a:pt x="66" y="143"/>
                          <a:pt x="66" y="143"/>
                        </a:cubicBezTo>
                        <a:cubicBezTo>
                          <a:pt x="66" y="143"/>
                          <a:pt x="66" y="143"/>
                          <a:pt x="66" y="142"/>
                        </a:cubicBezTo>
                        <a:cubicBezTo>
                          <a:pt x="66" y="142"/>
                          <a:pt x="66" y="141"/>
                          <a:pt x="66" y="140"/>
                        </a:cubicBezTo>
                        <a:close/>
                        <a:moveTo>
                          <a:pt x="72" y="139"/>
                        </a:moveTo>
                        <a:cubicBezTo>
                          <a:pt x="72" y="137"/>
                          <a:pt x="72" y="136"/>
                          <a:pt x="73" y="134"/>
                        </a:cubicBezTo>
                        <a:cubicBezTo>
                          <a:pt x="72" y="136"/>
                          <a:pt x="72" y="137"/>
                          <a:pt x="72" y="13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 127">
                    <a:extLst>
                      <a:ext uri="{FF2B5EF4-FFF2-40B4-BE49-F238E27FC236}">
                        <a16:creationId xmlns:a16="http://schemas.microsoft.com/office/drawing/2014/main" id="{B9FFB4EE-06EB-956F-9B74-F556DBB77DD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1335028" y="7229301"/>
                    <a:ext cx="228601" cy="460374"/>
                  </a:xfrm>
                  <a:custGeom>
                    <a:avLst/>
                    <a:gdLst>
                      <a:gd name="T0" fmla="*/ 113 w 115"/>
                      <a:gd name="T1" fmla="*/ 115 h 233"/>
                      <a:gd name="T2" fmla="*/ 111 w 115"/>
                      <a:gd name="T3" fmla="*/ 99 h 233"/>
                      <a:gd name="T4" fmla="*/ 104 w 115"/>
                      <a:gd name="T5" fmla="*/ 77 h 233"/>
                      <a:gd name="T6" fmla="*/ 103 w 115"/>
                      <a:gd name="T7" fmla="*/ 75 h 233"/>
                      <a:gd name="T8" fmla="*/ 93 w 115"/>
                      <a:gd name="T9" fmla="*/ 58 h 233"/>
                      <a:gd name="T10" fmla="*/ 82 w 115"/>
                      <a:gd name="T11" fmla="*/ 47 h 233"/>
                      <a:gd name="T12" fmla="*/ 64 w 115"/>
                      <a:gd name="T13" fmla="*/ 38 h 233"/>
                      <a:gd name="T14" fmla="*/ 53 w 115"/>
                      <a:gd name="T15" fmla="*/ 35 h 233"/>
                      <a:gd name="T16" fmla="*/ 19 w 115"/>
                      <a:gd name="T17" fmla="*/ 79 h 233"/>
                      <a:gd name="T18" fmla="*/ 33 w 115"/>
                      <a:gd name="T19" fmla="*/ 95 h 233"/>
                      <a:gd name="T20" fmla="*/ 11 w 115"/>
                      <a:gd name="T21" fmla="*/ 140 h 233"/>
                      <a:gd name="T22" fmla="*/ 10 w 115"/>
                      <a:gd name="T23" fmla="*/ 5 h 233"/>
                      <a:gd name="T24" fmla="*/ 0 w 115"/>
                      <a:gd name="T25" fmla="*/ 228 h 233"/>
                      <a:gd name="T26" fmla="*/ 10 w 115"/>
                      <a:gd name="T27" fmla="*/ 171 h 233"/>
                      <a:gd name="T28" fmla="*/ 36 w 115"/>
                      <a:gd name="T29" fmla="*/ 143 h 233"/>
                      <a:gd name="T30" fmla="*/ 35 w 115"/>
                      <a:gd name="T31" fmla="*/ 186 h 233"/>
                      <a:gd name="T32" fmla="*/ 45 w 115"/>
                      <a:gd name="T33" fmla="*/ 196 h 233"/>
                      <a:gd name="T34" fmla="*/ 113 w 115"/>
                      <a:gd name="T35" fmla="*/ 142 h 233"/>
                      <a:gd name="T36" fmla="*/ 70 w 115"/>
                      <a:gd name="T37" fmla="*/ 109 h 233"/>
                      <a:gd name="T38" fmla="*/ 73 w 115"/>
                      <a:gd name="T39" fmla="*/ 106 h 233"/>
                      <a:gd name="T40" fmla="*/ 56 w 115"/>
                      <a:gd name="T41" fmla="*/ 100 h 233"/>
                      <a:gd name="T42" fmla="*/ 55 w 115"/>
                      <a:gd name="T43" fmla="*/ 99 h 233"/>
                      <a:gd name="T44" fmla="*/ 50 w 115"/>
                      <a:gd name="T45" fmla="*/ 131 h 233"/>
                      <a:gd name="T46" fmla="*/ 53 w 115"/>
                      <a:gd name="T47" fmla="*/ 131 h 233"/>
                      <a:gd name="T48" fmla="*/ 53 w 115"/>
                      <a:gd name="T49" fmla="*/ 79 h 233"/>
                      <a:gd name="T50" fmla="*/ 49 w 115"/>
                      <a:gd name="T51" fmla="*/ 79 h 233"/>
                      <a:gd name="T52" fmla="*/ 34 w 115"/>
                      <a:gd name="T53" fmla="*/ 82 h 233"/>
                      <a:gd name="T54" fmla="*/ 33 w 115"/>
                      <a:gd name="T55" fmla="*/ 95 h 233"/>
                      <a:gd name="T56" fmla="*/ 34 w 115"/>
                      <a:gd name="T57" fmla="*/ 82 h 233"/>
                      <a:gd name="T58" fmla="*/ 35 w 115"/>
                      <a:gd name="T59" fmla="*/ 80 h 233"/>
                      <a:gd name="T60" fmla="*/ 37 w 115"/>
                      <a:gd name="T61" fmla="*/ 79 h 233"/>
                      <a:gd name="T62" fmla="*/ 35 w 115"/>
                      <a:gd name="T63" fmla="*/ 80 h 233"/>
                      <a:gd name="T64" fmla="*/ 42 w 115"/>
                      <a:gd name="T65" fmla="*/ 142 h 233"/>
                      <a:gd name="T66" fmla="*/ 45 w 115"/>
                      <a:gd name="T67" fmla="*/ 145 h 233"/>
                      <a:gd name="T68" fmla="*/ 45 w 115"/>
                      <a:gd name="T69" fmla="*/ 145 h 233"/>
                      <a:gd name="T70" fmla="*/ 47 w 115"/>
                      <a:gd name="T71" fmla="*/ 144 h 233"/>
                      <a:gd name="T72" fmla="*/ 48 w 115"/>
                      <a:gd name="T73" fmla="*/ 140 h 233"/>
                      <a:gd name="T74" fmla="*/ 48 w 115"/>
                      <a:gd name="T75" fmla="*/ 133 h 233"/>
                      <a:gd name="T76" fmla="*/ 55 w 115"/>
                      <a:gd name="T77" fmla="*/ 139 h 233"/>
                      <a:gd name="T78" fmla="*/ 62 w 115"/>
                      <a:gd name="T79" fmla="*/ 142 h 233"/>
                      <a:gd name="T80" fmla="*/ 66 w 115"/>
                      <a:gd name="T81" fmla="*/ 129 h 233"/>
                      <a:gd name="T82" fmla="*/ 65 w 115"/>
                      <a:gd name="T83" fmla="*/ 135 h 233"/>
                      <a:gd name="T84" fmla="*/ 66 w 115"/>
                      <a:gd name="T85" fmla="*/ 129 h 233"/>
                      <a:gd name="T86" fmla="*/ 69 w 115"/>
                      <a:gd name="T87" fmla="*/ 129 h 233"/>
                      <a:gd name="T88" fmla="*/ 74 w 115"/>
                      <a:gd name="T89" fmla="*/ 117 h 2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115" h="233">
                        <a:moveTo>
                          <a:pt x="114" y="129"/>
                        </a:moveTo>
                        <a:cubicBezTo>
                          <a:pt x="114" y="128"/>
                          <a:pt x="114" y="127"/>
                          <a:pt x="114" y="125"/>
                        </a:cubicBezTo>
                        <a:cubicBezTo>
                          <a:pt x="114" y="122"/>
                          <a:pt x="114" y="119"/>
                          <a:pt x="113" y="115"/>
                        </a:cubicBezTo>
                        <a:cubicBezTo>
                          <a:pt x="113" y="114"/>
                          <a:pt x="113" y="112"/>
                          <a:pt x="113" y="111"/>
                        </a:cubicBezTo>
                        <a:cubicBezTo>
                          <a:pt x="112" y="108"/>
                          <a:pt x="113" y="104"/>
                          <a:pt x="111" y="101"/>
                        </a:cubicBezTo>
                        <a:cubicBezTo>
                          <a:pt x="111" y="101"/>
                          <a:pt x="111" y="100"/>
                          <a:pt x="111" y="99"/>
                        </a:cubicBezTo>
                        <a:cubicBezTo>
                          <a:pt x="110" y="96"/>
                          <a:pt x="110" y="92"/>
                          <a:pt x="108" y="89"/>
                        </a:cubicBezTo>
                        <a:cubicBezTo>
                          <a:pt x="108" y="88"/>
                          <a:pt x="108" y="87"/>
                          <a:pt x="107" y="86"/>
                        </a:cubicBezTo>
                        <a:cubicBezTo>
                          <a:pt x="107" y="83"/>
                          <a:pt x="106" y="80"/>
                          <a:pt x="104" y="77"/>
                        </a:cubicBezTo>
                        <a:cubicBezTo>
                          <a:pt x="103" y="79"/>
                          <a:pt x="101" y="80"/>
                          <a:pt x="100" y="82"/>
                        </a:cubicBezTo>
                        <a:cubicBezTo>
                          <a:pt x="101" y="80"/>
                          <a:pt x="103" y="79"/>
                          <a:pt x="104" y="77"/>
                        </a:cubicBezTo>
                        <a:cubicBezTo>
                          <a:pt x="104" y="77"/>
                          <a:pt x="103" y="76"/>
                          <a:pt x="103" y="75"/>
                        </a:cubicBezTo>
                        <a:cubicBezTo>
                          <a:pt x="102" y="73"/>
                          <a:pt x="101" y="70"/>
                          <a:pt x="100" y="68"/>
                        </a:cubicBezTo>
                        <a:cubicBezTo>
                          <a:pt x="99" y="67"/>
                          <a:pt x="98" y="65"/>
                          <a:pt x="97" y="64"/>
                        </a:cubicBezTo>
                        <a:cubicBezTo>
                          <a:pt x="96" y="62"/>
                          <a:pt x="94" y="60"/>
                          <a:pt x="93" y="58"/>
                        </a:cubicBezTo>
                        <a:cubicBezTo>
                          <a:pt x="92" y="57"/>
                          <a:pt x="91" y="56"/>
                          <a:pt x="90" y="55"/>
                        </a:cubicBezTo>
                        <a:cubicBezTo>
                          <a:pt x="89" y="53"/>
                          <a:pt x="87" y="52"/>
                          <a:pt x="85" y="50"/>
                        </a:cubicBezTo>
                        <a:cubicBezTo>
                          <a:pt x="84" y="49"/>
                          <a:pt x="83" y="48"/>
                          <a:pt x="82" y="47"/>
                        </a:cubicBezTo>
                        <a:cubicBezTo>
                          <a:pt x="80" y="46"/>
                          <a:pt x="78" y="44"/>
                          <a:pt x="76" y="43"/>
                        </a:cubicBezTo>
                        <a:cubicBezTo>
                          <a:pt x="75" y="43"/>
                          <a:pt x="74" y="42"/>
                          <a:pt x="73" y="42"/>
                        </a:cubicBezTo>
                        <a:cubicBezTo>
                          <a:pt x="71" y="40"/>
                          <a:pt x="68" y="38"/>
                          <a:pt x="64" y="38"/>
                        </a:cubicBezTo>
                        <a:cubicBezTo>
                          <a:pt x="64" y="38"/>
                          <a:pt x="64" y="38"/>
                          <a:pt x="64" y="38"/>
                        </a:cubicBezTo>
                        <a:cubicBezTo>
                          <a:pt x="64" y="37"/>
                          <a:pt x="64" y="37"/>
                          <a:pt x="63" y="37"/>
                        </a:cubicBezTo>
                        <a:cubicBezTo>
                          <a:pt x="60" y="36"/>
                          <a:pt x="56" y="35"/>
                          <a:pt x="53" y="35"/>
                        </a:cubicBezTo>
                        <a:cubicBezTo>
                          <a:pt x="49" y="33"/>
                          <a:pt x="44" y="34"/>
                          <a:pt x="40" y="35"/>
                        </a:cubicBezTo>
                        <a:cubicBezTo>
                          <a:pt x="22" y="39"/>
                          <a:pt x="10" y="60"/>
                          <a:pt x="18" y="76"/>
                        </a:cubicBezTo>
                        <a:cubicBezTo>
                          <a:pt x="18" y="77"/>
                          <a:pt x="19" y="78"/>
                          <a:pt x="19" y="79"/>
                        </a:cubicBezTo>
                        <a:cubicBezTo>
                          <a:pt x="20" y="80"/>
                          <a:pt x="21" y="82"/>
                          <a:pt x="22" y="83"/>
                        </a:cubicBezTo>
                        <a:cubicBezTo>
                          <a:pt x="25" y="89"/>
                          <a:pt x="30" y="92"/>
                          <a:pt x="33" y="98"/>
                        </a:cubicBezTo>
                        <a:cubicBezTo>
                          <a:pt x="33" y="97"/>
                          <a:pt x="33" y="96"/>
                          <a:pt x="33" y="95"/>
                        </a:cubicBezTo>
                        <a:cubicBezTo>
                          <a:pt x="33" y="96"/>
                          <a:pt x="33" y="97"/>
                          <a:pt x="33" y="98"/>
                        </a:cubicBezTo>
                        <a:cubicBezTo>
                          <a:pt x="33" y="105"/>
                          <a:pt x="31" y="111"/>
                          <a:pt x="26" y="115"/>
                        </a:cubicBezTo>
                        <a:cubicBezTo>
                          <a:pt x="20" y="123"/>
                          <a:pt x="14" y="130"/>
                          <a:pt x="11" y="140"/>
                        </a:cubicBezTo>
                        <a:cubicBezTo>
                          <a:pt x="11" y="140"/>
                          <a:pt x="10" y="140"/>
                          <a:pt x="10" y="140"/>
                        </a:cubicBezTo>
                        <a:cubicBezTo>
                          <a:pt x="10" y="138"/>
                          <a:pt x="10" y="137"/>
                          <a:pt x="10" y="136"/>
                        </a:cubicBezTo>
                        <a:cubicBezTo>
                          <a:pt x="10" y="92"/>
                          <a:pt x="10" y="49"/>
                          <a:pt x="10" y="5"/>
                        </a:cubicBezTo>
                        <a:cubicBezTo>
                          <a:pt x="10" y="0"/>
                          <a:pt x="7" y="1"/>
                          <a:pt x="5" y="1"/>
                        </a:cubicBezTo>
                        <a:cubicBezTo>
                          <a:pt x="1" y="1"/>
                          <a:pt x="0" y="1"/>
                          <a:pt x="0" y="5"/>
                        </a:cubicBezTo>
                        <a:cubicBezTo>
                          <a:pt x="0" y="79"/>
                          <a:pt x="0" y="154"/>
                          <a:pt x="0" y="228"/>
                        </a:cubicBezTo>
                        <a:cubicBezTo>
                          <a:pt x="0" y="232"/>
                          <a:pt x="1" y="233"/>
                          <a:pt x="4" y="233"/>
                        </a:cubicBezTo>
                        <a:cubicBezTo>
                          <a:pt x="8" y="233"/>
                          <a:pt x="10" y="233"/>
                          <a:pt x="10" y="228"/>
                        </a:cubicBezTo>
                        <a:cubicBezTo>
                          <a:pt x="10" y="209"/>
                          <a:pt x="10" y="190"/>
                          <a:pt x="10" y="171"/>
                        </a:cubicBezTo>
                        <a:cubicBezTo>
                          <a:pt x="9" y="154"/>
                          <a:pt x="17" y="141"/>
                          <a:pt x="30" y="131"/>
                        </a:cubicBezTo>
                        <a:cubicBezTo>
                          <a:pt x="31" y="129"/>
                          <a:pt x="33" y="128"/>
                          <a:pt x="36" y="129"/>
                        </a:cubicBezTo>
                        <a:cubicBezTo>
                          <a:pt x="38" y="133"/>
                          <a:pt x="37" y="138"/>
                          <a:pt x="36" y="143"/>
                        </a:cubicBezTo>
                        <a:cubicBezTo>
                          <a:pt x="34" y="147"/>
                          <a:pt x="33" y="152"/>
                          <a:pt x="32" y="156"/>
                        </a:cubicBezTo>
                        <a:cubicBezTo>
                          <a:pt x="30" y="163"/>
                          <a:pt x="29" y="170"/>
                          <a:pt x="32" y="178"/>
                        </a:cubicBezTo>
                        <a:cubicBezTo>
                          <a:pt x="32" y="181"/>
                          <a:pt x="33" y="184"/>
                          <a:pt x="35" y="186"/>
                        </a:cubicBezTo>
                        <a:cubicBezTo>
                          <a:pt x="36" y="188"/>
                          <a:pt x="37" y="189"/>
                          <a:pt x="38" y="190"/>
                        </a:cubicBezTo>
                        <a:cubicBezTo>
                          <a:pt x="39" y="192"/>
                          <a:pt x="41" y="193"/>
                          <a:pt x="43" y="195"/>
                        </a:cubicBezTo>
                        <a:cubicBezTo>
                          <a:pt x="44" y="195"/>
                          <a:pt x="45" y="195"/>
                          <a:pt x="45" y="196"/>
                        </a:cubicBezTo>
                        <a:cubicBezTo>
                          <a:pt x="48" y="198"/>
                          <a:pt x="51" y="199"/>
                          <a:pt x="55" y="200"/>
                        </a:cubicBezTo>
                        <a:cubicBezTo>
                          <a:pt x="69" y="201"/>
                          <a:pt x="82" y="198"/>
                          <a:pt x="93" y="188"/>
                        </a:cubicBezTo>
                        <a:cubicBezTo>
                          <a:pt x="105" y="175"/>
                          <a:pt x="111" y="159"/>
                          <a:pt x="113" y="142"/>
                        </a:cubicBezTo>
                        <a:cubicBezTo>
                          <a:pt x="115" y="137"/>
                          <a:pt x="114" y="133"/>
                          <a:pt x="114" y="129"/>
                        </a:cubicBezTo>
                        <a:close/>
                        <a:moveTo>
                          <a:pt x="73" y="106"/>
                        </a:moveTo>
                        <a:cubicBezTo>
                          <a:pt x="72" y="107"/>
                          <a:pt x="71" y="108"/>
                          <a:pt x="70" y="109"/>
                        </a:cubicBezTo>
                        <a:cubicBezTo>
                          <a:pt x="71" y="108"/>
                          <a:pt x="72" y="107"/>
                          <a:pt x="73" y="106"/>
                        </a:cubicBezTo>
                        <a:cubicBezTo>
                          <a:pt x="73" y="105"/>
                          <a:pt x="73" y="103"/>
                          <a:pt x="73" y="102"/>
                        </a:cubicBezTo>
                        <a:cubicBezTo>
                          <a:pt x="73" y="103"/>
                          <a:pt x="73" y="105"/>
                          <a:pt x="73" y="106"/>
                        </a:cubicBezTo>
                        <a:close/>
                        <a:moveTo>
                          <a:pt x="56" y="100"/>
                        </a:moveTo>
                        <a:cubicBezTo>
                          <a:pt x="56" y="100"/>
                          <a:pt x="57" y="99"/>
                          <a:pt x="57" y="99"/>
                        </a:cubicBezTo>
                        <a:cubicBezTo>
                          <a:pt x="57" y="99"/>
                          <a:pt x="56" y="100"/>
                          <a:pt x="56" y="100"/>
                        </a:cubicBezTo>
                        <a:cubicBezTo>
                          <a:pt x="56" y="100"/>
                          <a:pt x="55" y="100"/>
                          <a:pt x="55" y="99"/>
                        </a:cubicBezTo>
                        <a:cubicBezTo>
                          <a:pt x="54" y="99"/>
                          <a:pt x="54" y="99"/>
                          <a:pt x="54" y="98"/>
                        </a:cubicBezTo>
                        <a:cubicBezTo>
                          <a:pt x="54" y="99"/>
                          <a:pt x="54" y="99"/>
                          <a:pt x="55" y="99"/>
                        </a:cubicBezTo>
                        <a:cubicBezTo>
                          <a:pt x="55" y="100"/>
                          <a:pt x="56" y="100"/>
                          <a:pt x="56" y="100"/>
                        </a:cubicBezTo>
                        <a:close/>
                        <a:moveTo>
                          <a:pt x="50" y="131"/>
                        </a:moveTo>
                        <a:cubicBezTo>
                          <a:pt x="50" y="131"/>
                          <a:pt x="50" y="131"/>
                          <a:pt x="50" y="131"/>
                        </a:cubicBezTo>
                        <a:cubicBezTo>
                          <a:pt x="50" y="131"/>
                          <a:pt x="50" y="131"/>
                          <a:pt x="50" y="131"/>
                        </a:cubicBezTo>
                        <a:close/>
                        <a:moveTo>
                          <a:pt x="54" y="133"/>
                        </a:moveTo>
                        <a:cubicBezTo>
                          <a:pt x="54" y="132"/>
                          <a:pt x="54" y="132"/>
                          <a:pt x="53" y="131"/>
                        </a:cubicBezTo>
                        <a:cubicBezTo>
                          <a:pt x="54" y="132"/>
                          <a:pt x="54" y="132"/>
                          <a:pt x="54" y="133"/>
                        </a:cubicBezTo>
                        <a:close/>
                        <a:moveTo>
                          <a:pt x="53" y="78"/>
                        </a:moveTo>
                        <a:cubicBezTo>
                          <a:pt x="53" y="79"/>
                          <a:pt x="53" y="79"/>
                          <a:pt x="53" y="79"/>
                        </a:cubicBezTo>
                        <a:cubicBezTo>
                          <a:pt x="53" y="79"/>
                          <a:pt x="53" y="79"/>
                          <a:pt x="53" y="79"/>
                        </a:cubicBezTo>
                        <a:cubicBezTo>
                          <a:pt x="53" y="79"/>
                          <a:pt x="53" y="79"/>
                          <a:pt x="53" y="78"/>
                        </a:cubicBezTo>
                        <a:close/>
                        <a:moveTo>
                          <a:pt x="49" y="79"/>
                        </a:moveTo>
                        <a:cubicBezTo>
                          <a:pt x="49" y="79"/>
                          <a:pt x="49" y="79"/>
                          <a:pt x="49" y="79"/>
                        </a:cubicBezTo>
                        <a:cubicBezTo>
                          <a:pt x="49" y="79"/>
                          <a:pt x="49" y="79"/>
                          <a:pt x="49" y="79"/>
                        </a:cubicBezTo>
                        <a:close/>
                        <a:moveTo>
                          <a:pt x="34" y="82"/>
                        </a:moveTo>
                        <a:cubicBezTo>
                          <a:pt x="34" y="83"/>
                          <a:pt x="34" y="83"/>
                          <a:pt x="34" y="84"/>
                        </a:cubicBezTo>
                        <a:cubicBezTo>
                          <a:pt x="34" y="86"/>
                          <a:pt x="34" y="87"/>
                          <a:pt x="34" y="88"/>
                        </a:cubicBezTo>
                        <a:cubicBezTo>
                          <a:pt x="34" y="90"/>
                          <a:pt x="34" y="92"/>
                          <a:pt x="33" y="95"/>
                        </a:cubicBezTo>
                        <a:cubicBezTo>
                          <a:pt x="34" y="92"/>
                          <a:pt x="34" y="90"/>
                          <a:pt x="34" y="88"/>
                        </a:cubicBezTo>
                        <a:cubicBezTo>
                          <a:pt x="34" y="87"/>
                          <a:pt x="34" y="86"/>
                          <a:pt x="34" y="84"/>
                        </a:cubicBezTo>
                        <a:cubicBezTo>
                          <a:pt x="34" y="83"/>
                          <a:pt x="34" y="83"/>
                          <a:pt x="34" y="82"/>
                        </a:cubicBezTo>
                        <a:cubicBezTo>
                          <a:pt x="34" y="81"/>
                          <a:pt x="34" y="81"/>
                          <a:pt x="35" y="80"/>
                        </a:cubicBezTo>
                        <a:cubicBezTo>
                          <a:pt x="34" y="81"/>
                          <a:pt x="34" y="81"/>
                          <a:pt x="34" y="82"/>
                        </a:cubicBezTo>
                        <a:close/>
                        <a:moveTo>
                          <a:pt x="35" y="80"/>
                        </a:moveTo>
                        <a:cubicBezTo>
                          <a:pt x="36" y="80"/>
                          <a:pt x="36" y="79"/>
                          <a:pt x="37" y="79"/>
                        </a:cubicBezTo>
                        <a:cubicBezTo>
                          <a:pt x="37" y="79"/>
                          <a:pt x="38" y="78"/>
                          <a:pt x="38" y="77"/>
                        </a:cubicBezTo>
                        <a:cubicBezTo>
                          <a:pt x="38" y="78"/>
                          <a:pt x="37" y="79"/>
                          <a:pt x="37" y="79"/>
                        </a:cubicBezTo>
                        <a:cubicBezTo>
                          <a:pt x="37" y="79"/>
                          <a:pt x="37" y="79"/>
                          <a:pt x="37" y="79"/>
                        </a:cubicBezTo>
                        <a:cubicBezTo>
                          <a:pt x="37" y="79"/>
                          <a:pt x="37" y="79"/>
                          <a:pt x="37" y="79"/>
                        </a:cubicBezTo>
                        <a:cubicBezTo>
                          <a:pt x="36" y="79"/>
                          <a:pt x="36" y="80"/>
                          <a:pt x="35" y="80"/>
                        </a:cubicBezTo>
                        <a:close/>
                        <a:moveTo>
                          <a:pt x="42" y="142"/>
                        </a:moveTo>
                        <a:cubicBezTo>
                          <a:pt x="42" y="141"/>
                          <a:pt x="42" y="139"/>
                          <a:pt x="42" y="137"/>
                        </a:cubicBezTo>
                        <a:cubicBezTo>
                          <a:pt x="42" y="139"/>
                          <a:pt x="42" y="141"/>
                          <a:pt x="42" y="142"/>
                        </a:cubicBezTo>
                        <a:cubicBezTo>
                          <a:pt x="42" y="143"/>
                          <a:pt x="43" y="143"/>
                          <a:pt x="43" y="144"/>
                        </a:cubicBezTo>
                        <a:cubicBezTo>
                          <a:pt x="43" y="143"/>
                          <a:pt x="42" y="143"/>
                          <a:pt x="42" y="142"/>
                        </a:cubicBezTo>
                        <a:close/>
                        <a:moveTo>
                          <a:pt x="45" y="145"/>
                        </a:moveTo>
                        <a:cubicBezTo>
                          <a:pt x="45" y="145"/>
                          <a:pt x="45" y="145"/>
                          <a:pt x="45" y="145"/>
                        </a:cubicBezTo>
                        <a:cubicBezTo>
                          <a:pt x="45" y="145"/>
                          <a:pt x="45" y="145"/>
                          <a:pt x="45" y="145"/>
                        </a:cubicBezTo>
                        <a:cubicBezTo>
                          <a:pt x="45" y="145"/>
                          <a:pt x="45" y="145"/>
                          <a:pt x="45" y="145"/>
                        </a:cubicBezTo>
                        <a:close/>
                        <a:moveTo>
                          <a:pt x="47" y="144"/>
                        </a:moveTo>
                        <a:cubicBezTo>
                          <a:pt x="47" y="144"/>
                          <a:pt x="48" y="143"/>
                          <a:pt x="48" y="143"/>
                        </a:cubicBezTo>
                        <a:cubicBezTo>
                          <a:pt x="48" y="143"/>
                          <a:pt x="47" y="144"/>
                          <a:pt x="47" y="144"/>
                        </a:cubicBezTo>
                        <a:close/>
                        <a:moveTo>
                          <a:pt x="48" y="140"/>
                        </a:moveTo>
                        <a:cubicBezTo>
                          <a:pt x="48" y="139"/>
                          <a:pt x="48" y="138"/>
                          <a:pt x="48" y="138"/>
                        </a:cubicBezTo>
                        <a:cubicBezTo>
                          <a:pt x="48" y="138"/>
                          <a:pt x="48" y="139"/>
                          <a:pt x="48" y="140"/>
                        </a:cubicBezTo>
                        <a:close/>
                        <a:moveTo>
                          <a:pt x="48" y="133"/>
                        </a:moveTo>
                        <a:cubicBezTo>
                          <a:pt x="48" y="133"/>
                          <a:pt x="48" y="133"/>
                          <a:pt x="48" y="134"/>
                        </a:cubicBezTo>
                        <a:cubicBezTo>
                          <a:pt x="48" y="133"/>
                          <a:pt x="48" y="133"/>
                          <a:pt x="48" y="133"/>
                        </a:cubicBezTo>
                        <a:cubicBezTo>
                          <a:pt x="48" y="132"/>
                          <a:pt x="49" y="131"/>
                          <a:pt x="49" y="131"/>
                        </a:cubicBezTo>
                        <a:cubicBezTo>
                          <a:pt x="49" y="131"/>
                          <a:pt x="48" y="132"/>
                          <a:pt x="48" y="133"/>
                        </a:cubicBezTo>
                        <a:close/>
                        <a:moveTo>
                          <a:pt x="55" y="139"/>
                        </a:moveTo>
                        <a:cubicBezTo>
                          <a:pt x="55" y="138"/>
                          <a:pt x="55" y="138"/>
                          <a:pt x="55" y="137"/>
                        </a:cubicBezTo>
                        <a:cubicBezTo>
                          <a:pt x="55" y="138"/>
                          <a:pt x="55" y="138"/>
                          <a:pt x="55" y="139"/>
                        </a:cubicBezTo>
                        <a:cubicBezTo>
                          <a:pt x="57" y="142"/>
                          <a:pt x="59" y="143"/>
                          <a:pt x="62" y="142"/>
                        </a:cubicBezTo>
                        <a:cubicBezTo>
                          <a:pt x="59" y="143"/>
                          <a:pt x="57" y="142"/>
                          <a:pt x="55" y="139"/>
                        </a:cubicBezTo>
                        <a:close/>
                        <a:moveTo>
                          <a:pt x="69" y="129"/>
                        </a:moveTo>
                        <a:cubicBezTo>
                          <a:pt x="67" y="129"/>
                          <a:pt x="66" y="129"/>
                          <a:pt x="66" y="129"/>
                        </a:cubicBezTo>
                        <a:cubicBezTo>
                          <a:pt x="65" y="130"/>
                          <a:pt x="65" y="131"/>
                          <a:pt x="64" y="132"/>
                        </a:cubicBezTo>
                        <a:cubicBezTo>
                          <a:pt x="64" y="132"/>
                          <a:pt x="64" y="133"/>
                          <a:pt x="64" y="134"/>
                        </a:cubicBezTo>
                        <a:cubicBezTo>
                          <a:pt x="65" y="134"/>
                          <a:pt x="65" y="135"/>
                          <a:pt x="65" y="135"/>
                        </a:cubicBezTo>
                        <a:cubicBezTo>
                          <a:pt x="65" y="135"/>
                          <a:pt x="65" y="134"/>
                          <a:pt x="64" y="134"/>
                        </a:cubicBezTo>
                        <a:cubicBezTo>
                          <a:pt x="64" y="133"/>
                          <a:pt x="64" y="132"/>
                          <a:pt x="64" y="132"/>
                        </a:cubicBezTo>
                        <a:cubicBezTo>
                          <a:pt x="65" y="131"/>
                          <a:pt x="65" y="130"/>
                          <a:pt x="66" y="129"/>
                        </a:cubicBezTo>
                        <a:cubicBezTo>
                          <a:pt x="66" y="129"/>
                          <a:pt x="67" y="129"/>
                          <a:pt x="69" y="129"/>
                        </a:cubicBezTo>
                        <a:cubicBezTo>
                          <a:pt x="69" y="129"/>
                          <a:pt x="69" y="129"/>
                          <a:pt x="70" y="129"/>
                        </a:cubicBezTo>
                        <a:cubicBezTo>
                          <a:pt x="69" y="129"/>
                          <a:pt x="69" y="129"/>
                          <a:pt x="69" y="129"/>
                        </a:cubicBezTo>
                        <a:close/>
                        <a:moveTo>
                          <a:pt x="75" y="128"/>
                        </a:moveTo>
                        <a:cubicBezTo>
                          <a:pt x="78" y="126"/>
                          <a:pt x="78" y="124"/>
                          <a:pt x="76" y="120"/>
                        </a:cubicBezTo>
                        <a:cubicBezTo>
                          <a:pt x="76" y="119"/>
                          <a:pt x="75" y="118"/>
                          <a:pt x="74" y="117"/>
                        </a:cubicBezTo>
                        <a:cubicBezTo>
                          <a:pt x="75" y="118"/>
                          <a:pt x="76" y="119"/>
                          <a:pt x="76" y="120"/>
                        </a:cubicBezTo>
                        <a:cubicBezTo>
                          <a:pt x="78" y="124"/>
                          <a:pt x="78" y="126"/>
                          <a:pt x="75" y="1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" name="Group 106">
                  <a:extLst>
                    <a:ext uri="{FF2B5EF4-FFF2-40B4-BE49-F238E27FC236}">
                      <a16:creationId xmlns:a16="http://schemas.microsoft.com/office/drawing/2014/main" id="{2C3946EB-BACF-9C73-DD73-A00E6CCB90E7}"/>
                    </a:ext>
                  </a:extLst>
                </p:cNvPr>
                <p:cNvGrpSpPr/>
                <p:nvPr/>
              </p:nvGrpSpPr>
              <p:grpSpPr>
                <a:xfrm>
                  <a:off x="6893648" y="2807259"/>
                  <a:ext cx="278916" cy="273495"/>
                  <a:chOff x="7665211" y="2362246"/>
                  <a:chExt cx="735013" cy="720725"/>
                </a:xfrm>
                <a:solidFill>
                  <a:schemeClr val="accent1"/>
                </a:solidFill>
              </p:grpSpPr>
              <p:sp>
                <p:nvSpPr>
                  <p:cNvPr id="55" name="Freeform 90">
                    <a:extLst>
                      <a:ext uri="{FF2B5EF4-FFF2-40B4-BE49-F238E27FC236}">
                        <a16:creationId xmlns:a16="http://schemas.microsoft.com/office/drawing/2014/main" id="{1345C5DA-6617-919C-1997-C8FBF66C608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665211" y="2362246"/>
                    <a:ext cx="735013" cy="720725"/>
                  </a:xfrm>
                  <a:custGeom>
                    <a:avLst/>
                    <a:gdLst>
                      <a:gd name="T0" fmla="*/ 90 w 369"/>
                      <a:gd name="T1" fmla="*/ 362 h 362"/>
                      <a:gd name="T2" fmla="*/ 8 w 369"/>
                      <a:gd name="T3" fmla="*/ 260 h 362"/>
                      <a:gd name="T4" fmla="*/ 34 w 369"/>
                      <a:gd name="T5" fmla="*/ 210 h 362"/>
                      <a:gd name="T6" fmla="*/ 186 w 369"/>
                      <a:gd name="T7" fmla="*/ 58 h 362"/>
                      <a:gd name="T8" fmla="*/ 189 w 369"/>
                      <a:gd name="T9" fmla="*/ 50 h 362"/>
                      <a:gd name="T10" fmla="*/ 195 w 369"/>
                      <a:gd name="T11" fmla="*/ 34 h 362"/>
                      <a:gd name="T12" fmla="*/ 219 w 369"/>
                      <a:gd name="T13" fmla="*/ 10 h 362"/>
                      <a:gd name="T14" fmla="*/ 252 w 369"/>
                      <a:gd name="T15" fmla="*/ 11 h 362"/>
                      <a:gd name="T16" fmla="*/ 291 w 369"/>
                      <a:gd name="T17" fmla="*/ 51 h 362"/>
                      <a:gd name="T18" fmla="*/ 357 w 369"/>
                      <a:gd name="T19" fmla="*/ 117 h 362"/>
                      <a:gd name="T20" fmla="*/ 357 w 369"/>
                      <a:gd name="T21" fmla="*/ 153 h 362"/>
                      <a:gd name="T22" fmla="*/ 338 w 369"/>
                      <a:gd name="T23" fmla="*/ 172 h 362"/>
                      <a:gd name="T24" fmla="*/ 317 w 369"/>
                      <a:gd name="T25" fmla="*/ 180 h 362"/>
                      <a:gd name="T26" fmla="*/ 312 w 369"/>
                      <a:gd name="T27" fmla="*/ 182 h 362"/>
                      <a:gd name="T28" fmla="*/ 191 w 369"/>
                      <a:gd name="T29" fmla="*/ 303 h 362"/>
                      <a:gd name="T30" fmla="*/ 154 w 369"/>
                      <a:gd name="T31" fmla="*/ 340 h 362"/>
                      <a:gd name="T32" fmla="*/ 90 w 369"/>
                      <a:gd name="T33" fmla="*/ 362 h 362"/>
                      <a:gd name="T34" fmla="*/ 211 w 369"/>
                      <a:gd name="T35" fmla="*/ 64 h 362"/>
                      <a:gd name="T36" fmla="*/ 209 w 369"/>
                      <a:gd name="T37" fmla="*/ 66 h 362"/>
                      <a:gd name="T38" fmla="*/ 48 w 369"/>
                      <a:gd name="T39" fmla="*/ 226 h 362"/>
                      <a:gd name="T40" fmla="*/ 29 w 369"/>
                      <a:gd name="T41" fmla="*/ 267 h 362"/>
                      <a:gd name="T42" fmla="*/ 109 w 369"/>
                      <a:gd name="T43" fmla="*/ 339 h 362"/>
                      <a:gd name="T44" fmla="*/ 146 w 369"/>
                      <a:gd name="T45" fmla="*/ 317 h 362"/>
                      <a:gd name="T46" fmla="*/ 302 w 369"/>
                      <a:gd name="T47" fmla="*/ 161 h 362"/>
                      <a:gd name="T48" fmla="*/ 304 w 369"/>
                      <a:gd name="T49" fmla="*/ 159 h 362"/>
                      <a:gd name="T50" fmla="*/ 211 w 369"/>
                      <a:gd name="T51" fmla="*/ 64 h 362"/>
                      <a:gd name="T52" fmla="*/ 343 w 369"/>
                      <a:gd name="T53" fmla="*/ 135 h 362"/>
                      <a:gd name="T54" fmla="*/ 235 w 369"/>
                      <a:gd name="T55" fmla="*/ 26 h 362"/>
                      <a:gd name="T56" fmla="*/ 212 w 369"/>
                      <a:gd name="T57" fmla="*/ 49 h 362"/>
                      <a:gd name="T58" fmla="*/ 320 w 369"/>
                      <a:gd name="T59" fmla="*/ 157 h 362"/>
                      <a:gd name="T60" fmla="*/ 343 w 369"/>
                      <a:gd name="T61" fmla="*/ 135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369" h="362">
                        <a:moveTo>
                          <a:pt x="90" y="362"/>
                        </a:moveTo>
                        <a:cubicBezTo>
                          <a:pt x="40" y="362"/>
                          <a:pt x="0" y="314"/>
                          <a:pt x="8" y="260"/>
                        </a:cubicBezTo>
                        <a:cubicBezTo>
                          <a:pt x="11" y="240"/>
                          <a:pt x="20" y="224"/>
                          <a:pt x="34" y="210"/>
                        </a:cubicBezTo>
                        <a:cubicBezTo>
                          <a:pt x="85" y="159"/>
                          <a:pt x="136" y="108"/>
                          <a:pt x="186" y="58"/>
                        </a:cubicBezTo>
                        <a:cubicBezTo>
                          <a:pt x="189" y="55"/>
                          <a:pt x="190" y="53"/>
                          <a:pt x="189" y="50"/>
                        </a:cubicBezTo>
                        <a:cubicBezTo>
                          <a:pt x="188" y="44"/>
                          <a:pt x="191" y="38"/>
                          <a:pt x="195" y="34"/>
                        </a:cubicBezTo>
                        <a:cubicBezTo>
                          <a:pt x="203" y="25"/>
                          <a:pt x="211" y="17"/>
                          <a:pt x="219" y="10"/>
                        </a:cubicBezTo>
                        <a:cubicBezTo>
                          <a:pt x="229" y="0"/>
                          <a:pt x="242" y="1"/>
                          <a:pt x="252" y="11"/>
                        </a:cubicBezTo>
                        <a:cubicBezTo>
                          <a:pt x="265" y="24"/>
                          <a:pt x="278" y="37"/>
                          <a:pt x="291" y="51"/>
                        </a:cubicBezTo>
                        <a:cubicBezTo>
                          <a:pt x="313" y="73"/>
                          <a:pt x="335" y="95"/>
                          <a:pt x="357" y="117"/>
                        </a:cubicBezTo>
                        <a:cubicBezTo>
                          <a:pt x="369" y="129"/>
                          <a:pt x="369" y="141"/>
                          <a:pt x="357" y="153"/>
                        </a:cubicBezTo>
                        <a:cubicBezTo>
                          <a:pt x="351" y="159"/>
                          <a:pt x="344" y="166"/>
                          <a:pt x="338" y="172"/>
                        </a:cubicBezTo>
                        <a:cubicBezTo>
                          <a:pt x="332" y="178"/>
                          <a:pt x="326" y="181"/>
                          <a:pt x="317" y="180"/>
                        </a:cubicBezTo>
                        <a:cubicBezTo>
                          <a:pt x="316" y="180"/>
                          <a:pt x="313" y="181"/>
                          <a:pt x="312" y="182"/>
                        </a:cubicBezTo>
                        <a:cubicBezTo>
                          <a:pt x="272" y="222"/>
                          <a:pt x="231" y="263"/>
                          <a:pt x="191" y="303"/>
                        </a:cubicBezTo>
                        <a:cubicBezTo>
                          <a:pt x="179" y="315"/>
                          <a:pt x="167" y="328"/>
                          <a:pt x="154" y="340"/>
                        </a:cubicBezTo>
                        <a:cubicBezTo>
                          <a:pt x="137" y="355"/>
                          <a:pt x="117" y="362"/>
                          <a:pt x="90" y="362"/>
                        </a:cubicBezTo>
                        <a:close/>
                        <a:moveTo>
                          <a:pt x="211" y="64"/>
                        </a:moveTo>
                        <a:cubicBezTo>
                          <a:pt x="210" y="65"/>
                          <a:pt x="209" y="66"/>
                          <a:pt x="209" y="66"/>
                        </a:cubicBezTo>
                        <a:cubicBezTo>
                          <a:pt x="155" y="120"/>
                          <a:pt x="102" y="173"/>
                          <a:pt x="48" y="226"/>
                        </a:cubicBezTo>
                        <a:cubicBezTo>
                          <a:pt x="37" y="237"/>
                          <a:pt x="31" y="251"/>
                          <a:pt x="29" y="267"/>
                        </a:cubicBezTo>
                        <a:cubicBezTo>
                          <a:pt x="23" y="310"/>
                          <a:pt x="65" y="349"/>
                          <a:pt x="109" y="339"/>
                        </a:cubicBezTo>
                        <a:cubicBezTo>
                          <a:pt x="123" y="335"/>
                          <a:pt x="135" y="328"/>
                          <a:pt x="146" y="317"/>
                        </a:cubicBezTo>
                        <a:cubicBezTo>
                          <a:pt x="198" y="265"/>
                          <a:pt x="250" y="213"/>
                          <a:pt x="302" y="161"/>
                        </a:cubicBezTo>
                        <a:cubicBezTo>
                          <a:pt x="303" y="160"/>
                          <a:pt x="304" y="159"/>
                          <a:pt x="304" y="159"/>
                        </a:cubicBezTo>
                        <a:cubicBezTo>
                          <a:pt x="273" y="127"/>
                          <a:pt x="242" y="96"/>
                          <a:pt x="211" y="64"/>
                        </a:cubicBezTo>
                        <a:close/>
                        <a:moveTo>
                          <a:pt x="343" y="135"/>
                        </a:moveTo>
                        <a:cubicBezTo>
                          <a:pt x="307" y="99"/>
                          <a:pt x="271" y="62"/>
                          <a:pt x="235" y="26"/>
                        </a:cubicBezTo>
                        <a:cubicBezTo>
                          <a:pt x="227" y="34"/>
                          <a:pt x="219" y="41"/>
                          <a:pt x="212" y="49"/>
                        </a:cubicBezTo>
                        <a:cubicBezTo>
                          <a:pt x="248" y="85"/>
                          <a:pt x="284" y="121"/>
                          <a:pt x="320" y="157"/>
                        </a:cubicBezTo>
                        <a:cubicBezTo>
                          <a:pt x="328" y="150"/>
                          <a:pt x="336" y="142"/>
                          <a:pt x="343" y="1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 91">
                    <a:extLst>
                      <a:ext uri="{FF2B5EF4-FFF2-40B4-BE49-F238E27FC236}">
                        <a16:creationId xmlns:a16="http://schemas.microsoft.com/office/drawing/2014/main" id="{B8C5314B-02A5-FAB1-E28C-115353A0CDC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752524" y="2721020"/>
                    <a:ext cx="412749" cy="284163"/>
                  </a:xfrm>
                  <a:custGeom>
                    <a:avLst/>
                    <a:gdLst>
                      <a:gd name="T0" fmla="*/ 207 w 207"/>
                      <a:gd name="T1" fmla="*/ 0 h 143"/>
                      <a:gd name="T2" fmla="*/ 205 w 207"/>
                      <a:gd name="T3" fmla="*/ 3 h 143"/>
                      <a:gd name="T4" fmla="*/ 83 w 207"/>
                      <a:gd name="T5" fmla="*/ 124 h 143"/>
                      <a:gd name="T6" fmla="*/ 24 w 207"/>
                      <a:gd name="T7" fmla="*/ 129 h 143"/>
                      <a:gd name="T8" fmla="*/ 18 w 207"/>
                      <a:gd name="T9" fmla="*/ 65 h 143"/>
                      <a:gd name="T10" fmla="*/ 68 w 207"/>
                      <a:gd name="T11" fmla="*/ 14 h 143"/>
                      <a:gd name="T12" fmla="*/ 80 w 207"/>
                      <a:gd name="T13" fmla="*/ 2 h 143"/>
                      <a:gd name="T14" fmla="*/ 85 w 207"/>
                      <a:gd name="T15" fmla="*/ 0 h 143"/>
                      <a:gd name="T16" fmla="*/ 205 w 207"/>
                      <a:gd name="T17" fmla="*/ 0 h 143"/>
                      <a:gd name="T18" fmla="*/ 207 w 207"/>
                      <a:gd name="T19" fmla="*/ 0 h 143"/>
                      <a:gd name="T20" fmla="*/ 68 w 207"/>
                      <a:gd name="T21" fmla="*/ 94 h 143"/>
                      <a:gd name="T22" fmla="*/ 51 w 207"/>
                      <a:gd name="T23" fmla="*/ 77 h 143"/>
                      <a:gd name="T24" fmla="*/ 34 w 207"/>
                      <a:gd name="T25" fmla="*/ 94 h 143"/>
                      <a:gd name="T26" fmla="*/ 51 w 207"/>
                      <a:gd name="T27" fmla="*/ 111 h 143"/>
                      <a:gd name="T28" fmla="*/ 68 w 207"/>
                      <a:gd name="T29" fmla="*/ 94 h 143"/>
                      <a:gd name="T30" fmla="*/ 79 w 207"/>
                      <a:gd name="T31" fmla="*/ 44 h 143"/>
                      <a:gd name="T32" fmla="*/ 68 w 207"/>
                      <a:gd name="T33" fmla="*/ 55 h 143"/>
                      <a:gd name="T34" fmla="*/ 79 w 207"/>
                      <a:gd name="T35" fmla="*/ 66 h 143"/>
                      <a:gd name="T36" fmla="*/ 90 w 207"/>
                      <a:gd name="T37" fmla="*/ 55 h 143"/>
                      <a:gd name="T38" fmla="*/ 79 w 207"/>
                      <a:gd name="T39" fmla="*/ 44 h 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07" h="143">
                        <a:moveTo>
                          <a:pt x="207" y="0"/>
                        </a:moveTo>
                        <a:cubicBezTo>
                          <a:pt x="206" y="1"/>
                          <a:pt x="205" y="2"/>
                          <a:pt x="205" y="3"/>
                        </a:cubicBezTo>
                        <a:cubicBezTo>
                          <a:pt x="164" y="43"/>
                          <a:pt x="124" y="84"/>
                          <a:pt x="83" y="124"/>
                        </a:cubicBezTo>
                        <a:cubicBezTo>
                          <a:pt x="66" y="141"/>
                          <a:pt x="42" y="143"/>
                          <a:pt x="24" y="129"/>
                        </a:cubicBezTo>
                        <a:cubicBezTo>
                          <a:pt x="4" y="113"/>
                          <a:pt x="0" y="83"/>
                          <a:pt x="18" y="65"/>
                        </a:cubicBezTo>
                        <a:cubicBezTo>
                          <a:pt x="34" y="47"/>
                          <a:pt x="52" y="31"/>
                          <a:pt x="68" y="14"/>
                        </a:cubicBezTo>
                        <a:cubicBezTo>
                          <a:pt x="72" y="10"/>
                          <a:pt x="76" y="6"/>
                          <a:pt x="80" y="2"/>
                        </a:cubicBezTo>
                        <a:cubicBezTo>
                          <a:pt x="82" y="1"/>
                          <a:pt x="84" y="0"/>
                          <a:pt x="85" y="0"/>
                        </a:cubicBezTo>
                        <a:cubicBezTo>
                          <a:pt x="125" y="0"/>
                          <a:pt x="165" y="0"/>
                          <a:pt x="205" y="0"/>
                        </a:cubicBezTo>
                        <a:cubicBezTo>
                          <a:pt x="205" y="0"/>
                          <a:pt x="206" y="0"/>
                          <a:pt x="207" y="0"/>
                        </a:cubicBezTo>
                        <a:close/>
                        <a:moveTo>
                          <a:pt x="68" y="94"/>
                        </a:moveTo>
                        <a:cubicBezTo>
                          <a:pt x="68" y="85"/>
                          <a:pt x="60" y="78"/>
                          <a:pt x="51" y="77"/>
                        </a:cubicBezTo>
                        <a:cubicBezTo>
                          <a:pt x="42" y="77"/>
                          <a:pt x="34" y="85"/>
                          <a:pt x="34" y="94"/>
                        </a:cubicBezTo>
                        <a:cubicBezTo>
                          <a:pt x="34" y="103"/>
                          <a:pt x="42" y="110"/>
                          <a:pt x="51" y="111"/>
                        </a:cubicBezTo>
                        <a:cubicBezTo>
                          <a:pt x="60" y="111"/>
                          <a:pt x="67" y="103"/>
                          <a:pt x="68" y="94"/>
                        </a:cubicBezTo>
                        <a:close/>
                        <a:moveTo>
                          <a:pt x="79" y="44"/>
                        </a:moveTo>
                        <a:cubicBezTo>
                          <a:pt x="73" y="44"/>
                          <a:pt x="68" y="49"/>
                          <a:pt x="68" y="55"/>
                        </a:cubicBezTo>
                        <a:cubicBezTo>
                          <a:pt x="67" y="61"/>
                          <a:pt x="73" y="66"/>
                          <a:pt x="79" y="66"/>
                        </a:cubicBezTo>
                        <a:cubicBezTo>
                          <a:pt x="85" y="66"/>
                          <a:pt x="90" y="61"/>
                          <a:pt x="90" y="55"/>
                        </a:cubicBezTo>
                        <a:cubicBezTo>
                          <a:pt x="90" y="49"/>
                          <a:pt x="85" y="44"/>
                          <a:pt x="79" y="4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" name="Group 116">
                  <a:extLst>
                    <a:ext uri="{FF2B5EF4-FFF2-40B4-BE49-F238E27FC236}">
                      <a16:creationId xmlns:a16="http://schemas.microsoft.com/office/drawing/2014/main" id="{DF070D17-124F-FD89-98A1-A7B4070BAF3F}"/>
                    </a:ext>
                  </a:extLst>
                </p:cNvPr>
                <p:cNvGrpSpPr/>
                <p:nvPr/>
              </p:nvGrpSpPr>
              <p:grpSpPr>
                <a:xfrm>
                  <a:off x="4435243" y="1954052"/>
                  <a:ext cx="183079" cy="280306"/>
                  <a:chOff x="-4229360" y="-2060977"/>
                  <a:chExt cx="842961" cy="1290634"/>
                </a:xfrm>
                <a:solidFill>
                  <a:schemeClr val="accent1"/>
                </a:solidFill>
              </p:grpSpPr>
              <p:sp>
                <p:nvSpPr>
                  <p:cNvPr id="52" name="Freeform 84">
                    <a:extLst>
                      <a:ext uri="{FF2B5EF4-FFF2-40B4-BE49-F238E27FC236}">
                        <a16:creationId xmlns:a16="http://schemas.microsoft.com/office/drawing/2014/main" id="{76EECC24-F806-5D2C-0C22-A9974A4566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4223013" y="-1856191"/>
                    <a:ext cx="836614" cy="1085848"/>
                  </a:xfrm>
                  <a:custGeom>
                    <a:avLst/>
                    <a:gdLst>
                      <a:gd name="T0" fmla="*/ 798 w 1101"/>
                      <a:gd name="T1" fmla="*/ 286 h 1430"/>
                      <a:gd name="T2" fmla="*/ 907 w 1101"/>
                      <a:gd name="T3" fmla="*/ 196 h 1430"/>
                      <a:gd name="T4" fmla="*/ 980 w 1101"/>
                      <a:gd name="T5" fmla="*/ 84 h 1430"/>
                      <a:gd name="T6" fmla="*/ 892 w 1101"/>
                      <a:gd name="T7" fmla="*/ 14 h 1430"/>
                      <a:gd name="T8" fmla="*/ 444 w 1101"/>
                      <a:gd name="T9" fmla="*/ 465 h 1430"/>
                      <a:gd name="T10" fmla="*/ 128 w 1101"/>
                      <a:gd name="T11" fmla="*/ 733 h 1430"/>
                      <a:gd name="T12" fmla="*/ 85 w 1101"/>
                      <a:gd name="T13" fmla="*/ 911 h 1430"/>
                      <a:gd name="T14" fmla="*/ 858 w 1101"/>
                      <a:gd name="T15" fmla="*/ 1418 h 1430"/>
                      <a:gd name="T16" fmla="*/ 1086 w 1101"/>
                      <a:gd name="T17" fmla="*/ 974 h 1430"/>
                      <a:gd name="T18" fmla="*/ 798 w 1101"/>
                      <a:gd name="T19" fmla="*/ 286 h 14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01" h="1430">
                        <a:moveTo>
                          <a:pt x="798" y="286"/>
                        </a:moveTo>
                        <a:cubicBezTo>
                          <a:pt x="810" y="269"/>
                          <a:pt x="866" y="215"/>
                          <a:pt x="907" y="196"/>
                        </a:cubicBezTo>
                        <a:cubicBezTo>
                          <a:pt x="948" y="177"/>
                          <a:pt x="997" y="169"/>
                          <a:pt x="980" y="84"/>
                        </a:cubicBezTo>
                        <a:cubicBezTo>
                          <a:pt x="963" y="0"/>
                          <a:pt x="892" y="14"/>
                          <a:pt x="892" y="14"/>
                        </a:cubicBezTo>
                        <a:cubicBezTo>
                          <a:pt x="635" y="58"/>
                          <a:pt x="490" y="334"/>
                          <a:pt x="444" y="465"/>
                        </a:cubicBezTo>
                        <a:cubicBezTo>
                          <a:pt x="398" y="596"/>
                          <a:pt x="257" y="683"/>
                          <a:pt x="128" y="733"/>
                        </a:cubicBezTo>
                        <a:cubicBezTo>
                          <a:pt x="0" y="784"/>
                          <a:pt x="85" y="911"/>
                          <a:pt x="85" y="911"/>
                        </a:cubicBezTo>
                        <a:cubicBezTo>
                          <a:pt x="359" y="1345"/>
                          <a:pt x="708" y="1406"/>
                          <a:pt x="858" y="1418"/>
                        </a:cubicBezTo>
                        <a:cubicBezTo>
                          <a:pt x="1009" y="1430"/>
                          <a:pt x="1072" y="1376"/>
                          <a:pt x="1086" y="974"/>
                        </a:cubicBezTo>
                        <a:cubicBezTo>
                          <a:pt x="1101" y="572"/>
                          <a:pt x="798" y="286"/>
                          <a:pt x="798" y="28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 85">
                    <a:extLst>
                      <a:ext uri="{FF2B5EF4-FFF2-40B4-BE49-F238E27FC236}">
                        <a16:creationId xmlns:a16="http://schemas.microsoft.com/office/drawing/2014/main" id="{1AD3A335-0191-367D-1651-5E480C3FE7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4229360" y="-1818091"/>
                    <a:ext cx="241301" cy="544513"/>
                  </a:xfrm>
                  <a:custGeom>
                    <a:avLst/>
                    <a:gdLst>
                      <a:gd name="T0" fmla="*/ 139 w 317"/>
                      <a:gd name="T1" fmla="*/ 632 h 716"/>
                      <a:gd name="T2" fmla="*/ 317 w 317"/>
                      <a:gd name="T3" fmla="*/ 529 h 716"/>
                      <a:gd name="T4" fmla="*/ 252 w 317"/>
                      <a:gd name="T5" fmla="*/ 238 h 716"/>
                      <a:gd name="T6" fmla="*/ 220 w 317"/>
                      <a:gd name="T7" fmla="*/ 10 h 716"/>
                      <a:gd name="T8" fmla="*/ 121 w 317"/>
                      <a:gd name="T9" fmla="*/ 78 h 716"/>
                      <a:gd name="T10" fmla="*/ 157 w 317"/>
                      <a:gd name="T11" fmla="*/ 182 h 716"/>
                      <a:gd name="T12" fmla="*/ 121 w 317"/>
                      <a:gd name="T13" fmla="*/ 361 h 716"/>
                      <a:gd name="T14" fmla="*/ 36 w 317"/>
                      <a:gd name="T15" fmla="*/ 716 h 716"/>
                      <a:gd name="T16" fmla="*/ 139 w 317"/>
                      <a:gd name="T17" fmla="*/ 632 h 7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7" h="716">
                        <a:moveTo>
                          <a:pt x="139" y="632"/>
                        </a:moveTo>
                        <a:cubicBezTo>
                          <a:pt x="237" y="593"/>
                          <a:pt x="317" y="529"/>
                          <a:pt x="317" y="529"/>
                        </a:cubicBezTo>
                        <a:cubicBezTo>
                          <a:pt x="317" y="529"/>
                          <a:pt x="232" y="350"/>
                          <a:pt x="252" y="238"/>
                        </a:cubicBezTo>
                        <a:cubicBezTo>
                          <a:pt x="271" y="127"/>
                          <a:pt x="261" y="20"/>
                          <a:pt x="220" y="10"/>
                        </a:cubicBezTo>
                        <a:cubicBezTo>
                          <a:pt x="179" y="0"/>
                          <a:pt x="111" y="5"/>
                          <a:pt x="121" y="78"/>
                        </a:cubicBezTo>
                        <a:cubicBezTo>
                          <a:pt x="121" y="78"/>
                          <a:pt x="184" y="97"/>
                          <a:pt x="157" y="182"/>
                        </a:cubicBezTo>
                        <a:cubicBezTo>
                          <a:pt x="130" y="267"/>
                          <a:pt x="111" y="331"/>
                          <a:pt x="121" y="361"/>
                        </a:cubicBezTo>
                        <a:cubicBezTo>
                          <a:pt x="121" y="361"/>
                          <a:pt x="0" y="541"/>
                          <a:pt x="36" y="716"/>
                        </a:cubicBezTo>
                        <a:cubicBezTo>
                          <a:pt x="36" y="716"/>
                          <a:pt x="49" y="668"/>
                          <a:pt x="139" y="63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 86">
                    <a:extLst>
                      <a:ext uri="{FF2B5EF4-FFF2-40B4-BE49-F238E27FC236}">
                        <a16:creationId xmlns:a16="http://schemas.microsoft.com/office/drawing/2014/main" id="{49B85B9B-F3CC-DEB0-6A21-86C3FE9367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4018241" y="-2060977"/>
                    <a:ext cx="420688" cy="611188"/>
                  </a:xfrm>
                  <a:custGeom>
                    <a:avLst/>
                    <a:gdLst>
                      <a:gd name="T0" fmla="*/ 143 w 555"/>
                      <a:gd name="T1" fmla="*/ 679 h 805"/>
                      <a:gd name="T2" fmla="*/ 272 w 555"/>
                      <a:gd name="T3" fmla="*/ 454 h 805"/>
                      <a:gd name="T4" fmla="*/ 332 w 555"/>
                      <a:gd name="T5" fmla="*/ 254 h 805"/>
                      <a:gd name="T6" fmla="*/ 463 w 555"/>
                      <a:gd name="T7" fmla="*/ 277 h 805"/>
                      <a:gd name="T8" fmla="*/ 555 w 555"/>
                      <a:gd name="T9" fmla="*/ 236 h 805"/>
                      <a:gd name="T10" fmla="*/ 400 w 555"/>
                      <a:gd name="T11" fmla="*/ 105 h 805"/>
                      <a:gd name="T12" fmla="*/ 386 w 555"/>
                      <a:gd name="T13" fmla="*/ 39 h 805"/>
                      <a:gd name="T14" fmla="*/ 349 w 555"/>
                      <a:gd name="T15" fmla="*/ 44 h 805"/>
                      <a:gd name="T16" fmla="*/ 306 w 555"/>
                      <a:gd name="T17" fmla="*/ 119 h 805"/>
                      <a:gd name="T18" fmla="*/ 272 w 555"/>
                      <a:gd name="T19" fmla="*/ 34 h 805"/>
                      <a:gd name="T20" fmla="*/ 231 w 555"/>
                      <a:gd name="T21" fmla="*/ 42 h 805"/>
                      <a:gd name="T22" fmla="*/ 209 w 555"/>
                      <a:gd name="T23" fmla="*/ 136 h 805"/>
                      <a:gd name="T24" fmla="*/ 146 w 555"/>
                      <a:gd name="T25" fmla="*/ 93 h 805"/>
                      <a:gd name="T26" fmla="*/ 80 w 555"/>
                      <a:gd name="T27" fmla="*/ 93 h 805"/>
                      <a:gd name="T28" fmla="*/ 88 w 555"/>
                      <a:gd name="T29" fmla="*/ 238 h 805"/>
                      <a:gd name="T30" fmla="*/ 15 w 555"/>
                      <a:gd name="T31" fmla="*/ 514 h 805"/>
                      <a:gd name="T32" fmla="*/ 85 w 555"/>
                      <a:gd name="T33" fmla="*/ 805 h 805"/>
                      <a:gd name="T34" fmla="*/ 143 w 555"/>
                      <a:gd name="T35" fmla="*/ 679 h 8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55" h="805">
                        <a:moveTo>
                          <a:pt x="143" y="679"/>
                        </a:moveTo>
                        <a:cubicBezTo>
                          <a:pt x="177" y="575"/>
                          <a:pt x="272" y="454"/>
                          <a:pt x="272" y="454"/>
                        </a:cubicBezTo>
                        <a:cubicBezTo>
                          <a:pt x="272" y="454"/>
                          <a:pt x="267" y="274"/>
                          <a:pt x="332" y="254"/>
                        </a:cubicBezTo>
                        <a:cubicBezTo>
                          <a:pt x="398" y="234"/>
                          <a:pt x="463" y="277"/>
                          <a:pt x="463" y="277"/>
                        </a:cubicBezTo>
                        <a:cubicBezTo>
                          <a:pt x="555" y="236"/>
                          <a:pt x="555" y="236"/>
                          <a:pt x="555" y="236"/>
                        </a:cubicBezTo>
                        <a:cubicBezTo>
                          <a:pt x="517" y="148"/>
                          <a:pt x="422" y="119"/>
                          <a:pt x="400" y="105"/>
                        </a:cubicBezTo>
                        <a:cubicBezTo>
                          <a:pt x="378" y="90"/>
                          <a:pt x="386" y="39"/>
                          <a:pt x="386" y="39"/>
                        </a:cubicBezTo>
                        <a:cubicBezTo>
                          <a:pt x="378" y="10"/>
                          <a:pt x="345" y="20"/>
                          <a:pt x="349" y="44"/>
                        </a:cubicBezTo>
                        <a:cubicBezTo>
                          <a:pt x="354" y="68"/>
                          <a:pt x="342" y="119"/>
                          <a:pt x="306" y="119"/>
                        </a:cubicBezTo>
                        <a:cubicBezTo>
                          <a:pt x="269" y="119"/>
                          <a:pt x="272" y="34"/>
                          <a:pt x="272" y="34"/>
                        </a:cubicBezTo>
                        <a:cubicBezTo>
                          <a:pt x="238" y="0"/>
                          <a:pt x="231" y="42"/>
                          <a:pt x="231" y="42"/>
                        </a:cubicBezTo>
                        <a:cubicBezTo>
                          <a:pt x="231" y="42"/>
                          <a:pt x="243" y="127"/>
                          <a:pt x="209" y="136"/>
                        </a:cubicBezTo>
                        <a:cubicBezTo>
                          <a:pt x="175" y="146"/>
                          <a:pt x="146" y="93"/>
                          <a:pt x="146" y="93"/>
                        </a:cubicBezTo>
                        <a:cubicBezTo>
                          <a:pt x="146" y="93"/>
                          <a:pt x="122" y="42"/>
                          <a:pt x="80" y="93"/>
                        </a:cubicBezTo>
                        <a:cubicBezTo>
                          <a:pt x="39" y="144"/>
                          <a:pt x="80" y="168"/>
                          <a:pt x="88" y="238"/>
                        </a:cubicBezTo>
                        <a:cubicBezTo>
                          <a:pt x="95" y="308"/>
                          <a:pt x="29" y="391"/>
                          <a:pt x="15" y="514"/>
                        </a:cubicBezTo>
                        <a:cubicBezTo>
                          <a:pt x="0" y="638"/>
                          <a:pt x="85" y="805"/>
                          <a:pt x="85" y="805"/>
                        </a:cubicBezTo>
                        <a:cubicBezTo>
                          <a:pt x="85" y="805"/>
                          <a:pt x="109" y="783"/>
                          <a:pt x="143" y="67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" name="Group 123">
                  <a:extLst>
                    <a:ext uri="{FF2B5EF4-FFF2-40B4-BE49-F238E27FC236}">
                      <a16:creationId xmlns:a16="http://schemas.microsoft.com/office/drawing/2014/main" id="{11CE82B9-946D-3235-B81A-5735E5C7544F}"/>
                    </a:ext>
                  </a:extLst>
                </p:cNvPr>
                <p:cNvGrpSpPr/>
                <p:nvPr/>
              </p:nvGrpSpPr>
              <p:grpSpPr>
                <a:xfrm>
                  <a:off x="7674653" y="4088471"/>
                  <a:ext cx="146273" cy="272750"/>
                  <a:chOff x="4783138" y="3263900"/>
                  <a:chExt cx="211138" cy="393700"/>
                </a:xfrm>
                <a:solidFill>
                  <a:schemeClr val="accent1"/>
                </a:solidFill>
              </p:grpSpPr>
              <p:sp>
                <p:nvSpPr>
                  <p:cNvPr id="44" name="Freeform 19">
                    <a:extLst>
                      <a:ext uri="{FF2B5EF4-FFF2-40B4-BE49-F238E27FC236}">
                        <a16:creationId xmlns:a16="http://schemas.microsoft.com/office/drawing/2014/main" id="{E4C1C1C5-751A-FE51-34BF-DD2461C7551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83138" y="3352800"/>
                    <a:ext cx="211138" cy="304800"/>
                  </a:xfrm>
                  <a:custGeom>
                    <a:avLst/>
                    <a:gdLst>
                      <a:gd name="T0" fmla="*/ 123 w 150"/>
                      <a:gd name="T1" fmla="*/ 16 h 218"/>
                      <a:gd name="T2" fmla="*/ 117 w 150"/>
                      <a:gd name="T3" fmla="*/ 16 h 218"/>
                      <a:gd name="T4" fmla="*/ 111 w 150"/>
                      <a:gd name="T5" fmla="*/ 1 h 218"/>
                      <a:gd name="T6" fmla="*/ 110 w 150"/>
                      <a:gd name="T7" fmla="*/ 0 h 218"/>
                      <a:gd name="T8" fmla="*/ 41 w 150"/>
                      <a:gd name="T9" fmla="*/ 0 h 218"/>
                      <a:gd name="T10" fmla="*/ 40 w 150"/>
                      <a:gd name="T11" fmla="*/ 1 h 218"/>
                      <a:gd name="T12" fmla="*/ 33 w 150"/>
                      <a:gd name="T13" fmla="*/ 16 h 218"/>
                      <a:gd name="T14" fmla="*/ 28 w 150"/>
                      <a:gd name="T15" fmla="*/ 16 h 218"/>
                      <a:gd name="T16" fmla="*/ 0 w 150"/>
                      <a:gd name="T17" fmla="*/ 44 h 218"/>
                      <a:gd name="T18" fmla="*/ 0 w 150"/>
                      <a:gd name="T19" fmla="*/ 189 h 218"/>
                      <a:gd name="T20" fmla="*/ 28 w 150"/>
                      <a:gd name="T21" fmla="*/ 218 h 218"/>
                      <a:gd name="T22" fmla="*/ 123 w 150"/>
                      <a:gd name="T23" fmla="*/ 218 h 218"/>
                      <a:gd name="T24" fmla="*/ 150 w 150"/>
                      <a:gd name="T25" fmla="*/ 189 h 218"/>
                      <a:gd name="T26" fmla="*/ 150 w 150"/>
                      <a:gd name="T27" fmla="*/ 44 h 218"/>
                      <a:gd name="T28" fmla="*/ 123 w 150"/>
                      <a:gd name="T29" fmla="*/ 16 h 218"/>
                      <a:gd name="T30" fmla="*/ 81 w 150"/>
                      <a:gd name="T31" fmla="*/ 89 h 218"/>
                      <a:gd name="T32" fmla="*/ 94 w 150"/>
                      <a:gd name="T33" fmla="*/ 101 h 218"/>
                      <a:gd name="T34" fmla="*/ 94 w 150"/>
                      <a:gd name="T35" fmla="*/ 118 h 218"/>
                      <a:gd name="T36" fmla="*/ 70 w 150"/>
                      <a:gd name="T37" fmla="*/ 119 h 218"/>
                      <a:gd name="T38" fmla="*/ 69 w 150"/>
                      <a:gd name="T39" fmla="*/ 102 h 218"/>
                      <a:gd name="T40" fmla="*/ 81 w 150"/>
                      <a:gd name="T41" fmla="*/ 89 h 218"/>
                      <a:gd name="T42" fmla="*/ 21 w 150"/>
                      <a:gd name="T43" fmla="*/ 169 h 218"/>
                      <a:gd name="T44" fmla="*/ 13 w 150"/>
                      <a:gd name="T45" fmla="*/ 154 h 218"/>
                      <a:gd name="T46" fmla="*/ 29 w 150"/>
                      <a:gd name="T47" fmla="*/ 146 h 218"/>
                      <a:gd name="T48" fmla="*/ 45 w 150"/>
                      <a:gd name="T49" fmla="*/ 152 h 218"/>
                      <a:gd name="T50" fmla="*/ 36 w 150"/>
                      <a:gd name="T51" fmla="*/ 175 h 218"/>
                      <a:gd name="T52" fmla="*/ 21 w 150"/>
                      <a:gd name="T53" fmla="*/ 169 h 218"/>
                      <a:gd name="T54" fmla="*/ 70 w 150"/>
                      <a:gd name="T55" fmla="*/ 174 h 218"/>
                      <a:gd name="T56" fmla="*/ 54 w 150"/>
                      <a:gd name="T57" fmla="*/ 181 h 218"/>
                      <a:gd name="T58" fmla="*/ 38 w 150"/>
                      <a:gd name="T59" fmla="*/ 176 h 218"/>
                      <a:gd name="T60" fmla="*/ 46 w 150"/>
                      <a:gd name="T61" fmla="*/ 153 h 218"/>
                      <a:gd name="T62" fmla="*/ 62 w 150"/>
                      <a:gd name="T63" fmla="*/ 158 h 218"/>
                      <a:gd name="T64" fmla="*/ 70 w 150"/>
                      <a:gd name="T65" fmla="*/ 174 h 218"/>
                      <a:gd name="T66" fmla="*/ 70 w 150"/>
                      <a:gd name="T67" fmla="*/ 137 h 218"/>
                      <a:gd name="T68" fmla="*/ 70 w 150"/>
                      <a:gd name="T69" fmla="*/ 121 h 218"/>
                      <a:gd name="T70" fmla="*/ 94 w 150"/>
                      <a:gd name="T71" fmla="*/ 120 h 218"/>
                      <a:gd name="T72" fmla="*/ 95 w 150"/>
                      <a:gd name="T73" fmla="*/ 137 h 218"/>
                      <a:gd name="T74" fmla="*/ 83 w 150"/>
                      <a:gd name="T75" fmla="*/ 149 h 218"/>
                      <a:gd name="T76" fmla="*/ 70 w 150"/>
                      <a:gd name="T77" fmla="*/ 137 h 218"/>
                      <a:gd name="T78" fmla="*/ 102 w 150"/>
                      <a:gd name="T79" fmla="*/ 199 h 218"/>
                      <a:gd name="T80" fmla="*/ 85 w 150"/>
                      <a:gd name="T81" fmla="*/ 199 h 218"/>
                      <a:gd name="T82" fmla="*/ 85 w 150"/>
                      <a:gd name="T83" fmla="*/ 181 h 218"/>
                      <a:gd name="T84" fmla="*/ 97 w 150"/>
                      <a:gd name="T85" fmla="*/ 169 h 218"/>
                      <a:gd name="T86" fmla="*/ 114 w 150"/>
                      <a:gd name="T87" fmla="*/ 187 h 218"/>
                      <a:gd name="T88" fmla="*/ 102 w 150"/>
                      <a:gd name="T89" fmla="*/ 199 h 218"/>
                      <a:gd name="T90" fmla="*/ 128 w 150"/>
                      <a:gd name="T91" fmla="*/ 173 h 218"/>
                      <a:gd name="T92" fmla="*/ 116 w 150"/>
                      <a:gd name="T93" fmla="*/ 185 h 218"/>
                      <a:gd name="T94" fmla="*/ 98 w 150"/>
                      <a:gd name="T95" fmla="*/ 168 h 218"/>
                      <a:gd name="T96" fmla="*/ 110 w 150"/>
                      <a:gd name="T97" fmla="*/ 156 h 218"/>
                      <a:gd name="T98" fmla="*/ 128 w 150"/>
                      <a:gd name="T99" fmla="*/ 156 h 218"/>
                      <a:gd name="T100" fmla="*/ 128 w 150"/>
                      <a:gd name="T101" fmla="*/ 173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150" h="218">
                        <a:moveTo>
                          <a:pt x="123" y="16"/>
                        </a:moveTo>
                        <a:cubicBezTo>
                          <a:pt x="117" y="16"/>
                          <a:pt x="117" y="16"/>
                          <a:pt x="117" y="16"/>
                        </a:cubicBezTo>
                        <a:cubicBezTo>
                          <a:pt x="111" y="1"/>
                          <a:pt x="111" y="1"/>
                          <a:pt x="111" y="1"/>
                        </a:cubicBezTo>
                        <a:cubicBezTo>
                          <a:pt x="110" y="0"/>
                          <a:pt x="110" y="0"/>
                          <a:pt x="110" y="0"/>
                        </a:cubicBezTo>
                        <a:cubicBezTo>
                          <a:pt x="41" y="0"/>
                          <a:pt x="41" y="0"/>
                          <a:pt x="41" y="0"/>
                        </a:cubicBezTo>
                        <a:cubicBezTo>
                          <a:pt x="40" y="1"/>
                          <a:pt x="40" y="1"/>
                          <a:pt x="40" y="1"/>
                        </a:cubicBezTo>
                        <a:cubicBezTo>
                          <a:pt x="33" y="16"/>
                          <a:pt x="33" y="16"/>
                          <a:pt x="33" y="16"/>
                        </a:cubicBezTo>
                        <a:cubicBezTo>
                          <a:pt x="28" y="16"/>
                          <a:pt x="28" y="16"/>
                          <a:pt x="28" y="16"/>
                        </a:cubicBezTo>
                        <a:cubicBezTo>
                          <a:pt x="9" y="16"/>
                          <a:pt x="0" y="29"/>
                          <a:pt x="0" y="44"/>
                        </a:cubicBezTo>
                        <a:cubicBezTo>
                          <a:pt x="0" y="189"/>
                          <a:pt x="0" y="189"/>
                          <a:pt x="0" y="189"/>
                        </a:cubicBezTo>
                        <a:cubicBezTo>
                          <a:pt x="0" y="205"/>
                          <a:pt x="9" y="218"/>
                          <a:pt x="28" y="218"/>
                        </a:cubicBezTo>
                        <a:cubicBezTo>
                          <a:pt x="123" y="218"/>
                          <a:pt x="123" y="218"/>
                          <a:pt x="123" y="218"/>
                        </a:cubicBezTo>
                        <a:cubicBezTo>
                          <a:pt x="141" y="218"/>
                          <a:pt x="150" y="205"/>
                          <a:pt x="150" y="189"/>
                        </a:cubicBezTo>
                        <a:cubicBezTo>
                          <a:pt x="150" y="44"/>
                          <a:pt x="150" y="44"/>
                          <a:pt x="150" y="44"/>
                        </a:cubicBezTo>
                        <a:cubicBezTo>
                          <a:pt x="150" y="29"/>
                          <a:pt x="141" y="16"/>
                          <a:pt x="123" y="16"/>
                        </a:cubicBezTo>
                        <a:close/>
                        <a:moveTo>
                          <a:pt x="81" y="89"/>
                        </a:moveTo>
                        <a:cubicBezTo>
                          <a:pt x="88" y="89"/>
                          <a:pt x="93" y="94"/>
                          <a:pt x="94" y="101"/>
                        </a:cubicBezTo>
                        <a:cubicBezTo>
                          <a:pt x="94" y="118"/>
                          <a:pt x="94" y="118"/>
                          <a:pt x="94" y="118"/>
                        </a:cubicBezTo>
                        <a:cubicBezTo>
                          <a:pt x="70" y="119"/>
                          <a:pt x="70" y="119"/>
                          <a:pt x="70" y="119"/>
                        </a:cubicBezTo>
                        <a:cubicBezTo>
                          <a:pt x="69" y="102"/>
                          <a:pt x="69" y="102"/>
                          <a:pt x="69" y="102"/>
                        </a:cubicBezTo>
                        <a:cubicBezTo>
                          <a:pt x="69" y="95"/>
                          <a:pt x="74" y="89"/>
                          <a:pt x="81" y="89"/>
                        </a:cubicBezTo>
                        <a:close/>
                        <a:moveTo>
                          <a:pt x="21" y="169"/>
                        </a:moveTo>
                        <a:cubicBezTo>
                          <a:pt x="14" y="167"/>
                          <a:pt x="11" y="160"/>
                          <a:pt x="13" y="154"/>
                        </a:cubicBezTo>
                        <a:cubicBezTo>
                          <a:pt x="15" y="147"/>
                          <a:pt x="22" y="144"/>
                          <a:pt x="29" y="146"/>
                        </a:cubicBezTo>
                        <a:cubicBezTo>
                          <a:pt x="45" y="152"/>
                          <a:pt x="45" y="152"/>
                          <a:pt x="45" y="152"/>
                        </a:cubicBezTo>
                        <a:cubicBezTo>
                          <a:pt x="36" y="175"/>
                          <a:pt x="36" y="175"/>
                          <a:pt x="36" y="175"/>
                        </a:cubicBezTo>
                        <a:lnTo>
                          <a:pt x="21" y="169"/>
                        </a:lnTo>
                        <a:close/>
                        <a:moveTo>
                          <a:pt x="70" y="174"/>
                        </a:moveTo>
                        <a:cubicBezTo>
                          <a:pt x="68" y="180"/>
                          <a:pt x="61" y="183"/>
                          <a:pt x="54" y="181"/>
                        </a:cubicBezTo>
                        <a:cubicBezTo>
                          <a:pt x="38" y="176"/>
                          <a:pt x="38" y="176"/>
                          <a:pt x="38" y="176"/>
                        </a:cubicBezTo>
                        <a:cubicBezTo>
                          <a:pt x="46" y="153"/>
                          <a:pt x="46" y="153"/>
                          <a:pt x="46" y="153"/>
                        </a:cubicBezTo>
                        <a:cubicBezTo>
                          <a:pt x="62" y="158"/>
                          <a:pt x="62" y="158"/>
                          <a:pt x="62" y="158"/>
                        </a:cubicBezTo>
                        <a:cubicBezTo>
                          <a:pt x="69" y="160"/>
                          <a:pt x="72" y="167"/>
                          <a:pt x="70" y="174"/>
                        </a:cubicBezTo>
                        <a:close/>
                        <a:moveTo>
                          <a:pt x="70" y="137"/>
                        </a:moveTo>
                        <a:cubicBezTo>
                          <a:pt x="70" y="121"/>
                          <a:pt x="70" y="121"/>
                          <a:pt x="70" y="121"/>
                        </a:cubicBezTo>
                        <a:cubicBezTo>
                          <a:pt x="94" y="120"/>
                          <a:pt x="94" y="120"/>
                          <a:pt x="94" y="120"/>
                        </a:cubicBezTo>
                        <a:cubicBezTo>
                          <a:pt x="95" y="137"/>
                          <a:pt x="95" y="137"/>
                          <a:pt x="95" y="137"/>
                        </a:cubicBezTo>
                        <a:cubicBezTo>
                          <a:pt x="95" y="143"/>
                          <a:pt x="90" y="149"/>
                          <a:pt x="83" y="149"/>
                        </a:cubicBezTo>
                        <a:cubicBezTo>
                          <a:pt x="76" y="150"/>
                          <a:pt x="70" y="144"/>
                          <a:pt x="70" y="137"/>
                        </a:cubicBezTo>
                        <a:close/>
                        <a:moveTo>
                          <a:pt x="102" y="199"/>
                        </a:moveTo>
                        <a:cubicBezTo>
                          <a:pt x="98" y="203"/>
                          <a:pt x="90" y="203"/>
                          <a:pt x="85" y="199"/>
                        </a:cubicBezTo>
                        <a:cubicBezTo>
                          <a:pt x="80" y="194"/>
                          <a:pt x="80" y="186"/>
                          <a:pt x="85" y="181"/>
                        </a:cubicBezTo>
                        <a:cubicBezTo>
                          <a:pt x="97" y="169"/>
                          <a:pt x="97" y="169"/>
                          <a:pt x="97" y="169"/>
                        </a:cubicBezTo>
                        <a:cubicBezTo>
                          <a:pt x="114" y="187"/>
                          <a:pt x="114" y="187"/>
                          <a:pt x="114" y="187"/>
                        </a:cubicBezTo>
                        <a:lnTo>
                          <a:pt x="102" y="199"/>
                        </a:lnTo>
                        <a:close/>
                        <a:moveTo>
                          <a:pt x="128" y="173"/>
                        </a:moveTo>
                        <a:cubicBezTo>
                          <a:pt x="116" y="185"/>
                          <a:pt x="116" y="185"/>
                          <a:pt x="116" y="185"/>
                        </a:cubicBezTo>
                        <a:cubicBezTo>
                          <a:pt x="98" y="168"/>
                          <a:pt x="98" y="168"/>
                          <a:pt x="98" y="168"/>
                        </a:cubicBezTo>
                        <a:cubicBezTo>
                          <a:pt x="110" y="156"/>
                          <a:pt x="110" y="156"/>
                          <a:pt x="110" y="156"/>
                        </a:cubicBezTo>
                        <a:cubicBezTo>
                          <a:pt x="115" y="151"/>
                          <a:pt x="123" y="151"/>
                          <a:pt x="128" y="156"/>
                        </a:cubicBezTo>
                        <a:cubicBezTo>
                          <a:pt x="132" y="161"/>
                          <a:pt x="132" y="169"/>
                          <a:pt x="128" y="17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Rectangle 20">
                    <a:extLst>
                      <a:ext uri="{FF2B5EF4-FFF2-40B4-BE49-F238E27FC236}">
                        <a16:creationId xmlns:a16="http://schemas.microsoft.com/office/drawing/2014/main" id="{19596370-4958-77D2-789C-755A3CE149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41875" y="3263900"/>
                    <a:ext cx="15875" cy="7778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Rectangle 21">
                    <a:extLst>
                      <a:ext uri="{FF2B5EF4-FFF2-40B4-BE49-F238E27FC236}">
                        <a16:creationId xmlns:a16="http://schemas.microsoft.com/office/drawing/2014/main" id="{351E9E9A-5A54-4B13-3142-6405811751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62513" y="3263900"/>
                    <a:ext cx="15875" cy="7778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Rectangle 22">
                    <a:extLst>
                      <a:ext uri="{FF2B5EF4-FFF2-40B4-BE49-F238E27FC236}">
                        <a16:creationId xmlns:a16="http://schemas.microsoft.com/office/drawing/2014/main" id="{14B279FC-AA2D-C35F-F394-AAC66C7A5C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1563" y="3263900"/>
                    <a:ext cx="17463" cy="7778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Rectangle 23">
                    <a:extLst>
                      <a:ext uri="{FF2B5EF4-FFF2-40B4-BE49-F238E27FC236}">
                        <a16:creationId xmlns:a16="http://schemas.microsoft.com/office/drawing/2014/main" id="{56ED5880-ADDD-8747-FA7B-AB1809460F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22838" y="3263900"/>
                    <a:ext cx="15875" cy="7778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24">
                    <a:extLst>
                      <a:ext uri="{FF2B5EF4-FFF2-40B4-BE49-F238E27FC236}">
                        <a16:creationId xmlns:a16="http://schemas.microsoft.com/office/drawing/2014/main" id="{C4F5B02B-A210-5375-C138-701EEE873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41888" y="3263900"/>
                    <a:ext cx="7938" cy="77788"/>
                  </a:xfrm>
                  <a:custGeom>
                    <a:avLst/>
                    <a:gdLst>
                      <a:gd name="T0" fmla="*/ 4 w 5"/>
                      <a:gd name="T1" fmla="*/ 0 h 49"/>
                      <a:gd name="T2" fmla="*/ 0 w 5"/>
                      <a:gd name="T3" fmla="*/ 0 h 49"/>
                      <a:gd name="T4" fmla="*/ 0 w 5"/>
                      <a:gd name="T5" fmla="*/ 49 h 49"/>
                      <a:gd name="T6" fmla="*/ 4 w 5"/>
                      <a:gd name="T7" fmla="*/ 49 h 49"/>
                      <a:gd name="T8" fmla="*/ 5 w 5"/>
                      <a:gd name="T9" fmla="*/ 47 h 49"/>
                      <a:gd name="T10" fmla="*/ 5 w 5"/>
                      <a:gd name="T11" fmla="*/ 2 h 49"/>
                      <a:gd name="T12" fmla="*/ 4 w 5"/>
                      <a:gd name="T13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49">
                        <a:moveTo>
                          <a:pt x="4" y="0"/>
                        </a:moveTo>
                        <a:lnTo>
                          <a:pt x="0" y="0"/>
                        </a:lnTo>
                        <a:lnTo>
                          <a:pt x="0" y="49"/>
                        </a:lnTo>
                        <a:lnTo>
                          <a:pt x="4" y="49"/>
                        </a:lnTo>
                        <a:lnTo>
                          <a:pt x="5" y="47"/>
                        </a:lnTo>
                        <a:lnTo>
                          <a:pt x="5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 25">
                    <a:extLst>
                      <a:ext uri="{FF2B5EF4-FFF2-40B4-BE49-F238E27FC236}">
                        <a16:creationId xmlns:a16="http://schemas.microsoft.com/office/drawing/2014/main" id="{3E6DE827-949B-1303-48AE-423019FB28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26000" y="3263900"/>
                    <a:ext cx="11113" cy="77788"/>
                  </a:xfrm>
                  <a:custGeom>
                    <a:avLst/>
                    <a:gdLst>
                      <a:gd name="T0" fmla="*/ 7 w 7"/>
                      <a:gd name="T1" fmla="*/ 0 h 49"/>
                      <a:gd name="T2" fmla="*/ 3 w 7"/>
                      <a:gd name="T3" fmla="*/ 0 h 49"/>
                      <a:gd name="T4" fmla="*/ 0 w 7"/>
                      <a:gd name="T5" fmla="*/ 2 h 49"/>
                      <a:gd name="T6" fmla="*/ 0 w 7"/>
                      <a:gd name="T7" fmla="*/ 47 h 49"/>
                      <a:gd name="T8" fmla="*/ 3 w 7"/>
                      <a:gd name="T9" fmla="*/ 49 h 49"/>
                      <a:gd name="T10" fmla="*/ 7 w 7"/>
                      <a:gd name="T11" fmla="*/ 49 h 49"/>
                      <a:gd name="T12" fmla="*/ 7 w 7"/>
                      <a:gd name="T13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" h="49">
                        <a:moveTo>
                          <a:pt x="7" y="0"/>
                        </a:moveTo>
                        <a:lnTo>
                          <a:pt x="3" y="0"/>
                        </a:lnTo>
                        <a:lnTo>
                          <a:pt x="0" y="2"/>
                        </a:lnTo>
                        <a:lnTo>
                          <a:pt x="0" y="47"/>
                        </a:lnTo>
                        <a:lnTo>
                          <a:pt x="3" y="49"/>
                        </a:lnTo>
                        <a:lnTo>
                          <a:pt x="7" y="49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Rectangle 26">
                    <a:extLst>
                      <a:ext uri="{FF2B5EF4-FFF2-40B4-BE49-F238E27FC236}">
                        <a16:creationId xmlns:a16="http://schemas.microsoft.com/office/drawing/2014/main" id="{2EC71319-5D04-EDD8-AC43-5ED2B30389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02200" y="3263900"/>
                    <a:ext cx="15875" cy="7778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1965"/>
                      </a:solidFill>
                      <a:effectLst/>
                      <a:uLnTx/>
                      <a:uFillTx/>
                      <a:latin typeface="Apis For Office 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" name="TextBox 14">
                <a:extLst>
                  <a:ext uri="{FF2B5EF4-FFF2-40B4-BE49-F238E27FC236}">
                    <a16:creationId xmlns:a16="http://schemas.microsoft.com/office/drawing/2014/main" id="{4CFCFA71-06A7-3DC4-7BD7-5B97E7C6423E}"/>
                  </a:ext>
                </a:extLst>
              </p:cNvPr>
              <p:cNvSpPr txBox="1"/>
              <p:nvPr/>
            </p:nvSpPr>
            <p:spPr>
              <a:xfrm>
                <a:off x="-3985" y="3828456"/>
                <a:ext cx="981899" cy="538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5671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Age</a:t>
                </a:r>
                <a:r>
                  <a:rPr kumimoji="0" lang="en-GB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n-GB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61.6 years</a:t>
                </a:r>
              </a:p>
              <a:p>
                <a:pPr marL="95671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(52.7 – 70.5)</a:t>
                </a: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 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8BA35E0B-C9B4-C940-338B-A28730405656}"/>
                  </a:ext>
                </a:extLst>
              </p:cNvPr>
              <p:cNvSpPr txBox="1"/>
              <p:nvPr/>
            </p:nvSpPr>
            <p:spPr>
              <a:xfrm>
                <a:off x="194873" y="3088046"/>
                <a:ext cx="931022" cy="538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5671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7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BMI</a:t>
                </a:r>
                <a:br>
                  <a:rPr kumimoji="0" lang="en-GB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33.3 </a:t>
                </a:r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Arial" panose="020B0604020202020204" pitchFamily="34" charset="0"/>
                  </a:rPr>
                  <a:t>kg/m</a:t>
                </a:r>
                <a:r>
                  <a:rPr kumimoji="0" lang="en-GB" sz="13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marL="95671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Arial" panose="020B0604020202020204" pitchFamily="34" charset="0"/>
                  </a:rPr>
                  <a:t>(28.3 – 38.3)</a:t>
                </a:r>
              </a:p>
            </p:txBody>
          </p:sp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id="{EB01388D-9C7D-D7ED-3CBB-8490CC187726}"/>
                  </a:ext>
                </a:extLst>
              </p:cNvPr>
              <p:cNvSpPr txBox="1"/>
              <p:nvPr/>
            </p:nvSpPr>
            <p:spPr>
              <a:xfrm>
                <a:off x="393614" y="2379423"/>
                <a:ext cx="1337502" cy="388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5671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67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Previous MI</a:t>
                </a:r>
                <a:br>
                  <a:rPr kumimoji="0" lang="en-GB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n=11.908 (67.6%)</a:t>
                </a: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 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7">
                <a:extLst>
                  <a:ext uri="{FF2B5EF4-FFF2-40B4-BE49-F238E27FC236}">
                    <a16:creationId xmlns:a16="http://schemas.microsoft.com/office/drawing/2014/main" id="{4ACF7BB2-030B-90D4-AA81-BAC1007DC06B}"/>
                  </a:ext>
                </a:extLst>
              </p:cNvPr>
              <p:cNvSpPr txBox="1"/>
              <p:nvPr/>
            </p:nvSpPr>
            <p:spPr>
              <a:xfrm>
                <a:off x="1096325" y="1801763"/>
                <a:ext cx="1370662" cy="388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5671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Previous stroke</a:t>
                </a:r>
              </a:p>
              <a:p>
                <a:pPr marL="95671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n=3.135 (17.8%)</a:t>
                </a:r>
              </a:p>
            </p:txBody>
          </p:sp>
          <p:sp>
            <p:nvSpPr>
              <p:cNvPr id="17" name="TextBox 18">
                <a:extLst>
                  <a:ext uri="{FF2B5EF4-FFF2-40B4-BE49-F238E27FC236}">
                    <a16:creationId xmlns:a16="http://schemas.microsoft.com/office/drawing/2014/main" id="{F9C76F0D-621D-3AF5-6181-14695A9964B2}"/>
                  </a:ext>
                </a:extLst>
              </p:cNvPr>
              <p:cNvSpPr txBox="1"/>
              <p:nvPr/>
            </p:nvSpPr>
            <p:spPr>
              <a:xfrm>
                <a:off x="1863404" y="1339526"/>
                <a:ext cx="1679025" cy="388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5671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Previous PAD</a:t>
                </a:r>
              </a:p>
              <a:p>
                <a:pPr marL="95671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rPr>
                  <a:t>n=777 </a:t>
                </a:r>
                <a:r>
                  <a:rPr kumimoji="0" lang="da-DK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Arial" panose="020B0604020202020204" pitchFamily="34" charset="0"/>
                  </a:rPr>
                  <a:t>(4.4%) </a:t>
                </a: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 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9">
                <a:extLst>
                  <a:ext uri="{FF2B5EF4-FFF2-40B4-BE49-F238E27FC236}">
                    <a16:creationId xmlns:a16="http://schemas.microsoft.com/office/drawing/2014/main" id="{3B21BD1C-54C7-9EC3-6AB6-6195FCF1275E}"/>
                  </a:ext>
                </a:extLst>
              </p:cNvPr>
              <p:cNvSpPr txBox="1"/>
              <p:nvPr/>
            </p:nvSpPr>
            <p:spPr>
              <a:xfrm>
                <a:off x="7591909" y="3122809"/>
                <a:ext cx="1470390" cy="538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5671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47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rPr>
                  <a:t>eGFR*</a:t>
                </a:r>
                <a:br>
                  <a:rPr kumimoji="0" lang="da-DK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rPr>
                </a:br>
                <a:r>
                  <a:rPr kumimoji="0" lang="da-DK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rPr>
                  <a:t>82.5 </a:t>
                </a:r>
                <a:r>
                  <a:rPr kumimoji="0" lang="da-DK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Arial" panose="020B0604020202020204" pitchFamily="34" charset="0"/>
                  </a:rPr>
                  <a:t>mL/min/1.73 m²</a:t>
                </a:r>
              </a:p>
              <a:p>
                <a:pPr marL="95671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Arial" panose="020B0604020202020204" pitchFamily="34" charset="0"/>
                  </a:rPr>
                  <a:t>(65.1 – 99.9) </a:t>
                </a: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 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20">
                <a:extLst>
                  <a:ext uri="{FF2B5EF4-FFF2-40B4-BE49-F238E27FC236}">
                    <a16:creationId xmlns:a16="http://schemas.microsoft.com/office/drawing/2014/main" id="{0278161C-6EBF-A64E-FDA0-A3FF494B8485}"/>
                  </a:ext>
                </a:extLst>
              </p:cNvPr>
              <p:cNvSpPr txBox="1"/>
              <p:nvPr/>
            </p:nvSpPr>
            <p:spPr>
              <a:xfrm>
                <a:off x="7748574" y="3874289"/>
                <a:ext cx="1313724" cy="388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5671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7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PAI and LLD</a:t>
                </a:r>
              </a:p>
              <a:p>
                <a:pPr marL="95671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+mn-ea"/>
                    <a:cs typeface="Calibri" panose="020F0502020204030204" pitchFamily="34" charset="0"/>
                  </a:rPr>
                  <a:t>85.9 and 89.8</a:t>
                </a:r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rPr>
                  <a:t>%</a:t>
                </a: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 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21">
                <a:extLst>
                  <a:ext uri="{FF2B5EF4-FFF2-40B4-BE49-F238E27FC236}">
                    <a16:creationId xmlns:a16="http://schemas.microsoft.com/office/drawing/2014/main" id="{9DE8B076-9533-A91E-F1C3-F418940F018B}"/>
                  </a:ext>
                </a:extLst>
              </p:cNvPr>
              <p:cNvSpPr txBox="1"/>
              <p:nvPr/>
            </p:nvSpPr>
            <p:spPr>
              <a:xfrm>
                <a:off x="7048581" y="2414889"/>
                <a:ext cx="1959882" cy="388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5671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LDL-C</a:t>
                </a:r>
              </a:p>
              <a:p>
                <a:pPr marL="95671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78 mg/dL</a:t>
                </a:r>
              </a:p>
            </p:txBody>
          </p:sp>
          <p:sp>
            <p:nvSpPr>
              <p:cNvPr id="21" name="TextBox 22">
                <a:extLst>
                  <a:ext uri="{FF2B5EF4-FFF2-40B4-BE49-F238E27FC236}">
                    <a16:creationId xmlns:a16="http://schemas.microsoft.com/office/drawing/2014/main" id="{C1D7123B-FAF5-27B2-0D25-769B76C5BA09}"/>
                  </a:ext>
                </a:extLst>
              </p:cNvPr>
              <p:cNvSpPr txBox="1"/>
              <p:nvPr/>
            </p:nvSpPr>
            <p:spPr>
              <a:xfrm>
                <a:off x="6354784" y="1841827"/>
                <a:ext cx="2688562" cy="388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5671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67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7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Blood pressure </a:t>
                </a:r>
                <a:br>
                  <a:rPr kumimoji="0" lang="en-GB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da-DK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131/79 mmHg</a:t>
                </a:r>
              </a:p>
            </p:txBody>
          </p:sp>
          <p:sp>
            <p:nvSpPr>
              <p:cNvPr id="22" name="TextBox 23">
                <a:extLst>
                  <a:ext uri="{FF2B5EF4-FFF2-40B4-BE49-F238E27FC236}">
                    <a16:creationId xmlns:a16="http://schemas.microsoft.com/office/drawing/2014/main" id="{70A23AAC-1174-5D33-C940-BE28416DD406}"/>
                  </a:ext>
                </a:extLst>
              </p:cNvPr>
              <p:cNvSpPr txBox="1"/>
              <p:nvPr/>
            </p:nvSpPr>
            <p:spPr>
              <a:xfrm>
                <a:off x="5268945" y="1435402"/>
                <a:ext cx="1780009" cy="388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47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HbA</a:t>
                </a:r>
                <a:r>
                  <a:rPr kumimoji="0" lang="da-DK" sz="147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1c</a:t>
                </a:r>
                <a:endParaRPr kumimoji="0" lang="da-DK" sz="147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 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488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5.8% (5.5 – 6.1)</a:t>
                </a:r>
                <a:endPara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 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4">
                <a:extLst>
                  <a:ext uri="{FF2B5EF4-FFF2-40B4-BE49-F238E27FC236}">
                    <a16:creationId xmlns:a16="http://schemas.microsoft.com/office/drawing/2014/main" id="{4297F7D7-1728-1C21-6DDB-805B331A67A1}"/>
                  </a:ext>
                </a:extLst>
              </p:cNvPr>
              <p:cNvSpPr txBox="1"/>
              <p:nvPr/>
            </p:nvSpPr>
            <p:spPr>
              <a:xfrm>
                <a:off x="3670653" y="1280896"/>
                <a:ext cx="1348043" cy="388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5671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7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Chronic HF</a:t>
                </a:r>
              </a:p>
              <a:p>
                <a:pPr marL="95671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Calibri" panose="020F0502020204030204" pitchFamily="34" charset="0"/>
                    <a:cs typeface="Calibri" panose="020F0502020204030204" pitchFamily="34" charset="0"/>
                  </a:rPr>
                  <a:t>n=</a:t>
                </a:r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 "/>
                    <a:ea typeface="+mn-ea"/>
                    <a:cs typeface="+mn-cs"/>
                  </a:rPr>
                  <a:t>4.274 (24.3%)</a:t>
                </a: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 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45">
                <a:extLst>
                  <a:ext uri="{FF2B5EF4-FFF2-40B4-BE49-F238E27FC236}">
                    <a16:creationId xmlns:a16="http://schemas.microsoft.com/office/drawing/2014/main" id="{DA8756D1-CC07-3F0C-3120-D70E8B172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8875" y="2381510"/>
                <a:ext cx="1947183" cy="1843782"/>
              </a:xfrm>
              <a:custGeom>
                <a:avLst/>
                <a:gdLst>
                  <a:gd name="T0" fmla="*/ 209 w 228"/>
                  <a:gd name="T1" fmla="*/ 169 h 214"/>
                  <a:gd name="T2" fmla="*/ 141 w 228"/>
                  <a:gd name="T3" fmla="*/ 138 h 214"/>
                  <a:gd name="T4" fmla="*/ 150 w 228"/>
                  <a:gd name="T5" fmla="*/ 111 h 214"/>
                  <a:gd name="T6" fmla="*/ 163 w 228"/>
                  <a:gd name="T7" fmla="*/ 39 h 214"/>
                  <a:gd name="T8" fmla="*/ 114 w 228"/>
                  <a:gd name="T9" fmla="*/ 0 h 214"/>
                  <a:gd name="T10" fmla="*/ 65 w 228"/>
                  <a:gd name="T11" fmla="*/ 39 h 214"/>
                  <a:gd name="T12" fmla="*/ 78 w 228"/>
                  <a:gd name="T13" fmla="*/ 111 h 214"/>
                  <a:gd name="T14" fmla="*/ 87 w 228"/>
                  <a:gd name="T15" fmla="*/ 138 h 214"/>
                  <a:gd name="T16" fmla="*/ 19 w 228"/>
                  <a:gd name="T17" fmla="*/ 169 h 214"/>
                  <a:gd name="T18" fmla="*/ 5 w 228"/>
                  <a:gd name="T19" fmla="*/ 214 h 214"/>
                  <a:gd name="T20" fmla="*/ 114 w 228"/>
                  <a:gd name="T21" fmla="*/ 214 h 214"/>
                  <a:gd name="T22" fmla="*/ 223 w 228"/>
                  <a:gd name="T23" fmla="*/ 214 h 214"/>
                  <a:gd name="T24" fmla="*/ 209 w 228"/>
                  <a:gd name="T25" fmla="*/ 16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8" h="214">
                    <a:moveTo>
                      <a:pt x="209" y="169"/>
                    </a:moveTo>
                    <a:cubicBezTo>
                      <a:pt x="189" y="155"/>
                      <a:pt x="160" y="162"/>
                      <a:pt x="141" y="138"/>
                    </a:cubicBezTo>
                    <a:cubicBezTo>
                      <a:pt x="141" y="138"/>
                      <a:pt x="134" y="130"/>
                      <a:pt x="150" y="111"/>
                    </a:cubicBezTo>
                    <a:cubicBezTo>
                      <a:pt x="165" y="92"/>
                      <a:pt x="166" y="62"/>
                      <a:pt x="163" y="39"/>
                    </a:cubicBezTo>
                    <a:cubicBezTo>
                      <a:pt x="159" y="16"/>
                      <a:pt x="137" y="0"/>
                      <a:pt x="114" y="0"/>
                    </a:cubicBezTo>
                    <a:cubicBezTo>
                      <a:pt x="91" y="0"/>
                      <a:pt x="69" y="16"/>
                      <a:pt x="65" y="39"/>
                    </a:cubicBezTo>
                    <a:cubicBezTo>
                      <a:pt x="62" y="62"/>
                      <a:pt x="63" y="92"/>
                      <a:pt x="78" y="111"/>
                    </a:cubicBezTo>
                    <a:cubicBezTo>
                      <a:pt x="94" y="130"/>
                      <a:pt x="87" y="138"/>
                      <a:pt x="87" y="138"/>
                    </a:cubicBezTo>
                    <a:cubicBezTo>
                      <a:pt x="68" y="162"/>
                      <a:pt x="39" y="155"/>
                      <a:pt x="19" y="169"/>
                    </a:cubicBezTo>
                    <a:cubicBezTo>
                      <a:pt x="0" y="182"/>
                      <a:pt x="5" y="214"/>
                      <a:pt x="5" y="214"/>
                    </a:cubicBezTo>
                    <a:cubicBezTo>
                      <a:pt x="114" y="214"/>
                      <a:pt x="114" y="214"/>
                      <a:pt x="114" y="214"/>
                    </a:cubicBezTo>
                    <a:cubicBezTo>
                      <a:pt x="223" y="214"/>
                      <a:pt x="223" y="214"/>
                      <a:pt x="223" y="214"/>
                    </a:cubicBezTo>
                    <a:cubicBezTo>
                      <a:pt x="223" y="214"/>
                      <a:pt x="228" y="182"/>
                      <a:pt x="209" y="169"/>
                    </a:cubicBezTo>
                    <a:close/>
                  </a:path>
                </a:pathLst>
              </a:custGeom>
              <a:solidFill>
                <a:srgbClr val="3B97DE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 "/>
                  <a:ea typeface="+mn-ea"/>
                  <a:cs typeface="+mn-cs"/>
                </a:endParaRPr>
              </a:p>
            </p:txBody>
          </p:sp>
        </p:grpSp>
        <p:sp>
          <p:nvSpPr>
            <p:cNvPr id="4" name="Freeform 918">
              <a:extLst>
                <a:ext uri="{FF2B5EF4-FFF2-40B4-BE49-F238E27FC236}">
                  <a16:creationId xmlns:a16="http://schemas.microsoft.com/office/drawing/2014/main" id="{20499A8D-CBE3-21A4-5BDA-143BCD576A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92373" y="2176998"/>
              <a:ext cx="192139" cy="288000"/>
            </a:xfrm>
            <a:custGeom>
              <a:avLst/>
              <a:gdLst>
                <a:gd name="connsiteX0" fmla="*/ 142324 w 284648"/>
                <a:gd name="connsiteY0" fmla="*/ 426663 h 426662"/>
                <a:gd name="connsiteX1" fmla="*/ 0 w 284648"/>
                <a:gd name="connsiteY1" fmla="*/ 284306 h 426662"/>
                <a:gd name="connsiteX2" fmla="*/ 131750 w 284648"/>
                <a:gd name="connsiteY2" fmla="*/ 5960 h 426662"/>
                <a:gd name="connsiteX3" fmla="*/ 148748 w 284648"/>
                <a:gd name="connsiteY3" fmla="*/ 1800 h 426662"/>
                <a:gd name="connsiteX4" fmla="*/ 152908 w 284648"/>
                <a:gd name="connsiteY4" fmla="*/ 5960 h 426662"/>
                <a:gd name="connsiteX5" fmla="*/ 284648 w 284648"/>
                <a:gd name="connsiteY5" fmla="*/ 284296 h 426662"/>
                <a:gd name="connsiteX6" fmla="*/ 142324 w 284648"/>
                <a:gd name="connsiteY6" fmla="*/ 426653 h 426662"/>
                <a:gd name="connsiteX7" fmla="*/ 142324 w 284648"/>
                <a:gd name="connsiteY7" fmla="*/ 24733 h 426662"/>
                <a:gd name="connsiteX8" fmla="*/ 82907 w 284648"/>
                <a:gd name="connsiteY8" fmla="*/ 124899 h 426662"/>
                <a:gd name="connsiteX9" fmla="*/ 19035 w 284648"/>
                <a:gd name="connsiteY9" fmla="*/ 284296 h 426662"/>
                <a:gd name="connsiteX10" fmla="*/ 142324 w 284648"/>
                <a:gd name="connsiteY10" fmla="*/ 407614 h 426662"/>
                <a:gd name="connsiteX11" fmla="*/ 265613 w 284648"/>
                <a:gd name="connsiteY11" fmla="*/ 284296 h 426662"/>
                <a:gd name="connsiteX12" fmla="*/ 201741 w 284648"/>
                <a:gd name="connsiteY12" fmla="*/ 124899 h 426662"/>
                <a:gd name="connsiteX13" fmla="*/ 142324 w 284648"/>
                <a:gd name="connsiteY13" fmla="*/ 24733 h 42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648" h="426662">
                  <a:moveTo>
                    <a:pt x="142324" y="426663"/>
                  </a:moveTo>
                  <a:cubicBezTo>
                    <a:pt x="63758" y="426577"/>
                    <a:pt x="86" y="362890"/>
                    <a:pt x="0" y="284306"/>
                  </a:cubicBezTo>
                  <a:cubicBezTo>
                    <a:pt x="0" y="208977"/>
                    <a:pt x="126373" y="14214"/>
                    <a:pt x="131750" y="5960"/>
                  </a:cubicBezTo>
                  <a:cubicBezTo>
                    <a:pt x="135291" y="115"/>
                    <a:pt x="142904" y="-1751"/>
                    <a:pt x="148748" y="1800"/>
                  </a:cubicBezTo>
                  <a:cubicBezTo>
                    <a:pt x="150452" y="2828"/>
                    <a:pt x="151880" y="4256"/>
                    <a:pt x="152908" y="5960"/>
                  </a:cubicBezTo>
                  <a:cubicBezTo>
                    <a:pt x="158275" y="14204"/>
                    <a:pt x="284648" y="208967"/>
                    <a:pt x="284648" y="284296"/>
                  </a:cubicBezTo>
                  <a:cubicBezTo>
                    <a:pt x="284562" y="362881"/>
                    <a:pt x="220891" y="426567"/>
                    <a:pt x="142324" y="426653"/>
                  </a:cubicBezTo>
                  <a:moveTo>
                    <a:pt x="142324" y="24733"/>
                  </a:moveTo>
                  <a:cubicBezTo>
                    <a:pt x="131750" y="41383"/>
                    <a:pt x="107205" y="80766"/>
                    <a:pt x="82907" y="124899"/>
                  </a:cubicBezTo>
                  <a:cubicBezTo>
                    <a:pt x="41115" y="200789"/>
                    <a:pt x="19035" y="255908"/>
                    <a:pt x="19035" y="284296"/>
                  </a:cubicBezTo>
                  <a:cubicBezTo>
                    <a:pt x="19035" y="352400"/>
                    <a:pt x="74236" y="407614"/>
                    <a:pt x="142324" y="407614"/>
                  </a:cubicBezTo>
                  <a:cubicBezTo>
                    <a:pt x="210412" y="407614"/>
                    <a:pt x="265613" y="352400"/>
                    <a:pt x="265613" y="284296"/>
                  </a:cubicBezTo>
                  <a:cubicBezTo>
                    <a:pt x="265613" y="255908"/>
                    <a:pt x="243533" y="200789"/>
                    <a:pt x="201741" y="124899"/>
                  </a:cubicBezTo>
                  <a:cubicBezTo>
                    <a:pt x="177443" y="80756"/>
                    <a:pt x="152888" y="41373"/>
                    <a:pt x="142324" y="24733"/>
                  </a:cubicBezTo>
                </a:path>
              </a:pathLst>
            </a:custGeom>
            <a:solidFill>
              <a:srgbClr val="001965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 "/>
                <a:ea typeface="+mn-ea"/>
                <a:cs typeface="+mn-cs"/>
              </a:endParaRPr>
            </a:p>
          </p:txBody>
        </p:sp>
        <p:grpSp>
          <p:nvGrpSpPr>
            <p:cNvPr id="5" name="Graphic 461">
              <a:extLst>
                <a:ext uri="{FF2B5EF4-FFF2-40B4-BE49-F238E27FC236}">
                  <a16:creationId xmlns:a16="http://schemas.microsoft.com/office/drawing/2014/main" id="{71C1A9F4-41E7-3012-9F67-86E1DBA36D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49254" y="2562108"/>
              <a:ext cx="326299" cy="305846"/>
              <a:chOff x="5506763" y="4944071"/>
              <a:chExt cx="416409" cy="390306"/>
            </a:xfrm>
          </p:grpSpPr>
          <p:sp>
            <p:nvSpPr>
              <p:cNvPr id="6" name="Freeform 696">
                <a:extLst>
                  <a:ext uri="{FF2B5EF4-FFF2-40B4-BE49-F238E27FC236}">
                    <a16:creationId xmlns:a16="http://schemas.microsoft.com/office/drawing/2014/main" id="{9D290E35-4E65-121E-5C30-91206B903B73}"/>
                  </a:ext>
                </a:extLst>
              </p:cNvPr>
              <p:cNvSpPr/>
              <p:nvPr/>
            </p:nvSpPr>
            <p:spPr>
              <a:xfrm>
                <a:off x="5540085" y="4944071"/>
                <a:ext cx="190350" cy="390306"/>
              </a:xfrm>
              <a:custGeom>
                <a:avLst/>
                <a:gdLst>
                  <a:gd name="connsiteX0" fmla="*/ 0 w 190349"/>
                  <a:gd name="connsiteY0" fmla="*/ 157074 h 390306"/>
                  <a:gd name="connsiteX1" fmla="*/ 0 w 190349"/>
                  <a:gd name="connsiteY1" fmla="*/ 47598 h 390306"/>
                  <a:gd name="connsiteX2" fmla="*/ 47587 w 190349"/>
                  <a:gd name="connsiteY2" fmla="*/ 0 h 390306"/>
                  <a:gd name="connsiteX3" fmla="*/ 95175 w 190349"/>
                  <a:gd name="connsiteY3" fmla="*/ 47598 h 390306"/>
                  <a:gd name="connsiteX4" fmla="*/ 95175 w 190349"/>
                  <a:gd name="connsiteY4" fmla="*/ 342708 h 390306"/>
                  <a:gd name="connsiteX5" fmla="*/ 142762 w 190349"/>
                  <a:gd name="connsiteY5" fmla="*/ 390306 h 390306"/>
                  <a:gd name="connsiteX6" fmla="*/ 190349 w 190349"/>
                  <a:gd name="connsiteY6" fmla="*/ 342708 h 390306"/>
                  <a:gd name="connsiteX7" fmla="*/ 190349 w 190349"/>
                  <a:gd name="connsiteY7" fmla="*/ 199913 h 39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349" h="390306">
                    <a:moveTo>
                      <a:pt x="0" y="157074"/>
                    </a:moveTo>
                    <a:lnTo>
                      <a:pt x="0" y="47598"/>
                    </a:lnTo>
                    <a:cubicBezTo>
                      <a:pt x="0" y="21314"/>
                      <a:pt x="21306" y="0"/>
                      <a:pt x="47587" y="0"/>
                    </a:cubicBezTo>
                    <a:cubicBezTo>
                      <a:pt x="73869" y="0"/>
                      <a:pt x="95175" y="21314"/>
                      <a:pt x="95175" y="47598"/>
                    </a:cubicBezTo>
                    <a:lnTo>
                      <a:pt x="95175" y="342708"/>
                    </a:lnTo>
                    <a:cubicBezTo>
                      <a:pt x="95175" y="368992"/>
                      <a:pt x="116480" y="390306"/>
                      <a:pt x="142762" y="390306"/>
                    </a:cubicBezTo>
                    <a:cubicBezTo>
                      <a:pt x="169043" y="390306"/>
                      <a:pt x="190349" y="368992"/>
                      <a:pt x="190349" y="342708"/>
                    </a:cubicBezTo>
                    <a:lnTo>
                      <a:pt x="190349" y="199913"/>
                    </a:lnTo>
                  </a:path>
                </a:pathLst>
              </a:custGeom>
              <a:noFill/>
              <a:ln w="19027" cap="rnd">
                <a:solidFill>
                  <a:srgbClr val="00196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 "/>
                  <a:ea typeface="+mn-ea"/>
                  <a:cs typeface="+mn-cs"/>
                </a:endParaRPr>
              </a:p>
            </p:txBody>
          </p:sp>
          <p:sp>
            <p:nvSpPr>
              <p:cNvPr id="8" name="Freeform 697">
                <a:extLst>
                  <a:ext uri="{FF2B5EF4-FFF2-40B4-BE49-F238E27FC236}">
                    <a16:creationId xmlns:a16="http://schemas.microsoft.com/office/drawing/2014/main" id="{A5BB1463-4D85-DA46-0F59-7FE8912FE5FC}"/>
                  </a:ext>
                </a:extLst>
              </p:cNvPr>
              <p:cNvSpPr/>
              <p:nvPr/>
            </p:nvSpPr>
            <p:spPr>
              <a:xfrm>
                <a:off x="5506763" y="5113040"/>
                <a:ext cx="66622" cy="128515"/>
              </a:xfrm>
              <a:custGeom>
                <a:avLst/>
                <a:gdLst>
                  <a:gd name="connsiteX0" fmla="*/ 33311 w 66622"/>
                  <a:gd name="connsiteY0" fmla="*/ 128515 h 128515"/>
                  <a:gd name="connsiteX1" fmla="*/ 33311 w 66622"/>
                  <a:gd name="connsiteY1" fmla="*/ 128515 h 128515"/>
                  <a:gd name="connsiteX2" fmla="*/ 0 w 66622"/>
                  <a:gd name="connsiteY2" fmla="*/ 95197 h 128515"/>
                  <a:gd name="connsiteX3" fmla="*/ 0 w 66622"/>
                  <a:gd name="connsiteY3" fmla="*/ 33319 h 128515"/>
                  <a:gd name="connsiteX4" fmla="*/ 33311 w 66622"/>
                  <a:gd name="connsiteY4" fmla="*/ 0 h 128515"/>
                  <a:gd name="connsiteX5" fmla="*/ 66622 w 66622"/>
                  <a:gd name="connsiteY5" fmla="*/ 33319 h 128515"/>
                  <a:gd name="connsiteX6" fmla="*/ 66622 w 66622"/>
                  <a:gd name="connsiteY6" fmla="*/ 95197 h 128515"/>
                  <a:gd name="connsiteX7" fmla="*/ 33311 w 66622"/>
                  <a:gd name="connsiteY7" fmla="*/ 128515 h 128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22" h="128515">
                    <a:moveTo>
                      <a:pt x="33311" y="128515"/>
                    </a:moveTo>
                    <a:lnTo>
                      <a:pt x="33311" y="128515"/>
                    </a:lnTo>
                    <a:cubicBezTo>
                      <a:pt x="14914" y="128515"/>
                      <a:pt x="0" y="113598"/>
                      <a:pt x="0" y="95197"/>
                    </a:cubicBezTo>
                    <a:lnTo>
                      <a:pt x="0" y="33319"/>
                    </a:lnTo>
                    <a:cubicBezTo>
                      <a:pt x="0" y="14917"/>
                      <a:pt x="14914" y="0"/>
                      <a:pt x="33311" y="0"/>
                    </a:cubicBezTo>
                    <a:cubicBezTo>
                      <a:pt x="51708" y="0"/>
                      <a:pt x="66622" y="14917"/>
                      <a:pt x="66622" y="33319"/>
                    </a:cubicBezTo>
                    <a:lnTo>
                      <a:pt x="66622" y="95197"/>
                    </a:lnTo>
                    <a:cubicBezTo>
                      <a:pt x="66622" y="113598"/>
                      <a:pt x="51708" y="128515"/>
                      <a:pt x="33311" y="128515"/>
                    </a:cubicBezTo>
                    <a:close/>
                  </a:path>
                </a:pathLst>
              </a:custGeom>
              <a:noFill/>
              <a:ln w="19027" cap="rnd">
                <a:solidFill>
                  <a:srgbClr val="00196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 "/>
                  <a:ea typeface="+mn-ea"/>
                  <a:cs typeface="+mn-cs"/>
                </a:endParaRPr>
              </a:p>
            </p:txBody>
          </p:sp>
          <p:sp>
            <p:nvSpPr>
              <p:cNvPr id="9" name="Freeform 699">
                <a:extLst>
                  <a:ext uri="{FF2B5EF4-FFF2-40B4-BE49-F238E27FC236}">
                    <a16:creationId xmlns:a16="http://schemas.microsoft.com/office/drawing/2014/main" id="{70B92A15-62A5-E470-8A1E-71D978CC95C3}"/>
                  </a:ext>
                </a:extLst>
              </p:cNvPr>
              <p:cNvSpPr/>
              <p:nvPr/>
            </p:nvSpPr>
            <p:spPr>
              <a:xfrm>
                <a:off x="5601943" y="5120180"/>
                <a:ext cx="66622" cy="161834"/>
              </a:xfrm>
              <a:custGeom>
                <a:avLst/>
                <a:gdLst>
                  <a:gd name="connsiteX0" fmla="*/ 48815 w 66622"/>
                  <a:gd name="connsiteY0" fmla="*/ 0 h 161834"/>
                  <a:gd name="connsiteX1" fmla="*/ 66622 w 66622"/>
                  <a:gd name="connsiteY1" fmla="*/ 0 h 161834"/>
                  <a:gd name="connsiteX2" fmla="*/ 66622 w 66622"/>
                  <a:gd name="connsiteY2" fmla="*/ 161834 h 161834"/>
                  <a:gd name="connsiteX3" fmla="*/ 48815 w 66622"/>
                  <a:gd name="connsiteY3" fmla="*/ 161834 h 161834"/>
                  <a:gd name="connsiteX4" fmla="*/ 17807 w 66622"/>
                  <a:gd name="connsiteY4" fmla="*/ 161834 h 161834"/>
                  <a:gd name="connsiteX5" fmla="*/ 0 w 66622"/>
                  <a:gd name="connsiteY5" fmla="*/ 161834 h 161834"/>
                  <a:gd name="connsiteX6" fmla="*/ 0 w 66622"/>
                  <a:gd name="connsiteY6" fmla="*/ 0 h 161834"/>
                  <a:gd name="connsiteX7" fmla="*/ 17807 w 66622"/>
                  <a:gd name="connsiteY7" fmla="*/ 0 h 16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22" h="161834">
                    <a:moveTo>
                      <a:pt x="48815" y="0"/>
                    </a:moveTo>
                    <a:cubicBezTo>
                      <a:pt x="58650" y="0"/>
                      <a:pt x="66622" y="0"/>
                      <a:pt x="66622" y="0"/>
                    </a:cubicBezTo>
                    <a:lnTo>
                      <a:pt x="66622" y="161834"/>
                    </a:lnTo>
                    <a:cubicBezTo>
                      <a:pt x="66622" y="161834"/>
                      <a:pt x="58650" y="161834"/>
                      <a:pt x="48815" y="161834"/>
                    </a:cubicBezTo>
                    <a:lnTo>
                      <a:pt x="17807" y="161834"/>
                    </a:lnTo>
                    <a:cubicBezTo>
                      <a:pt x="7973" y="161834"/>
                      <a:pt x="0" y="161834"/>
                      <a:pt x="0" y="161834"/>
                    </a:cubicBezTo>
                    <a:lnTo>
                      <a:pt x="0" y="0"/>
                    </a:lnTo>
                    <a:cubicBezTo>
                      <a:pt x="0" y="0"/>
                      <a:pt x="7973" y="0"/>
                      <a:pt x="17807" y="0"/>
                    </a:cubicBezTo>
                    <a:close/>
                  </a:path>
                </a:pathLst>
              </a:custGeom>
              <a:noFill/>
              <a:ln w="19027" cap="rnd">
                <a:solidFill>
                  <a:srgbClr val="00196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 "/>
                  <a:ea typeface="+mn-ea"/>
                  <a:cs typeface="+mn-cs"/>
                </a:endParaRPr>
              </a:p>
            </p:txBody>
          </p:sp>
          <p:sp>
            <p:nvSpPr>
              <p:cNvPr id="10" name="Freeform 701">
                <a:extLst>
                  <a:ext uri="{FF2B5EF4-FFF2-40B4-BE49-F238E27FC236}">
                    <a16:creationId xmlns:a16="http://schemas.microsoft.com/office/drawing/2014/main" id="{089F1A80-C3C4-06C6-0C58-4D4372558356}"/>
                  </a:ext>
                </a:extLst>
              </p:cNvPr>
              <p:cNvSpPr/>
              <p:nvPr/>
            </p:nvSpPr>
            <p:spPr>
              <a:xfrm>
                <a:off x="5709029" y="4975024"/>
                <a:ext cx="214143" cy="195153"/>
              </a:xfrm>
              <a:custGeom>
                <a:avLst/>
                <a:gdLst>
                  <a:gd name="connsiteX0" fmla="*/ 54725 w 214142"/>
                  <a:gd name="connsiteY0" fmla="*/ 156694 h 195153"/>
                  <a:gd name="connsiteX1" fmla="*/ 107071 w 214142"/>
                  <a:gd name="connsiteY1" fmla="*/ 195153 h 195153"/>
                  <a:gd name="connsiteX2" fmla="*/ 214143 w 214142"/>
                  <a:gd name="connsiteY2" fmla="*/ 65952 h 195153"/>
                  <a:gd name="connsiteX3" fmla="*/ 151575 w 214142"/>
                  <a:gd name="connsiteY3" fmla="*/ 0 h 195153"/>
                  <a:gd name="connsiteX4" fmla="*/ 107071 w 214142"/>
                  <a:gd name="connsiteY4" fmla="*/ 18087 h 195153"/>
                  <a:gd name="connsiteX5" fmla="*/ 62568 w 214142"/>
                  <a:gd name="connsiteY5" fmla="*/ 0 h 195153"/>
                  <a:gd name="connsiteX6" fmla="*/ 0 w 214142"/>
                  <a:gd name="connsiteY6" fmla="*/ 65952 h 195153"/>
                  <a:gd name="connsiteX7" fmla="*/ 1475 w 214142"/>
                  <a:gd name="connsiteY7" fmla="*/ 78470 h 19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4142" h="195153">
                    <a:moveTo>
                      <a:pt x="54725" y="156694"/>
                    </a:moveTo>
                    <a:cubicBezTo>
                      <a:pt x="78976" y="179417"/>
                      <a:pt x="102979" y="195153"/>
                      <a:pt x="107071" y="195153"/>
                    </a:cubicBezTo>
                    <a:cubicBezTo>
                      <a:pt x="115770" y="195153"/>
                      <a:pt x="214143" y="124431"/>
                      <a:pt x="214143" y="65952"/>
                    </a:cubicBezTo>
                    <a:cubicBezTo>
                      <a:pt x="214143" y="23799"/>
                      <a:pt x="187237" y="0"/>
                      <a:pt x="151575" y="0"/>
                    </a:cubicBezTo>
                    <a:cubicBezTo>
                      <a:pt x="134953" y="9"/>
                      <a:pt x="118987" y="6492"/>
                      <a:pt x="107071" y="18087"/>
                    </a:cubicBezTo>
                    <a:cubicBezTo>
                      <a:pt x="95156" y="6492"/>
                      <a:pt x="79190" y="9"/>
                      <a:pt x="62568" y="0"/>
                    </a:cubicBezTo>
                    <a:cubicBezTo>
                      <a:pt x="26906" y="0"/>
                      <a:pt x="0" y="23799"/>
                      <a:pt x="0" y="65952"/>
                    </a:cubicBezTo>
                    <a:cubicBezTo>
                      <a:pt x="41" y="70169"/>
                      <a:pt x="535" y="74367"/>
                      <a:pt x="1475" y="78470"/>
                    </a:cubicBezTo>
                  </a:path>
                </a:pathLst>
              </a:custGeom>
              <a:noFill/>
              <a:ln w="19027" cap="rnd">
                <a:solidFill>
                  <a:srgbClr val="00196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 "/>
                  <a:ea typeface="+mn-ea"/>
                  <a:cs typeface="+mn-cs"/>
                </a:endParaRPr>
              </a:p>
            </p:txBody>
          </p:sp>
          <p:sp>
            <p:nvSpPr>
              <p:cNvPr id="11" name="Freeform 702">
                <a:extLst>
                  <a:ext uri="{FF2B5EF4-FFF2-40B4-BE49-F238E27FC236}">
                    <a16:creationId xmlns:a16="http://schemas.microsoft.com/office/drawing/2014/main" id="{36619591-D75C-2F7C-2EF9-846AB3022787}"/>
                  </a:ext>
                </a:extLst>
              </p:cNvPr>
              <p:cNvSpPr/>
              <p:nvPr/>
            </p:nvSpPr>
            <p:spPr>
              <a:xfrm>
                <a:off x="5682865" y="5048783"/>
                <a:ext cx="95175" cy="95196"/>
              </a:xfrm>
              <a:custGeom>
                <a:avLst/>
                <a:gdLst>
                  <a:gd name="connsiteX0" fmla="*/ 0 w 95174"/>
                  <a:gd name="connsiteY0" fmla="*/ 47598 h 95196"/>
                  <a:gd name="connsiteX1" fmla="*/ 0 w 95174"/>
                  <a:gd name="connsiteY1" fmla="*/ 47598 h 95196"/>
                  <a:gd name="connsiteX2" fmla="*/ 47587 w 95174"/>
                  <a:gd name="connsiteY2" fmla="*/ 95197 h 95196"/>
                  <a:gd name="connsiteX3" fmla="*/ 95175 w 95174"/>
                  <a:gd name="connsiteY3" fmla="*/ 47598 h 95196"/>
                  <a:gd name="connsiteX4" fmla="*/ 47587 w 95174"/>
                  <a:gd name="connsiteY4" fmla="*/ 0 h 95196"/>
                  <a:gd name="connsiteX5" fmla="*/ 0 w 95174"/>
                  <a:gd name="connsiteY5" fmla="*/ 47598 h 9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174" h="95196">
                    <a:moveTo>
                      <a:pt x="0" y="47598"/>
                    </a:moveTo>
                    <a:lnTo>
                      <a:pt x="0" y="47598"/>
                    </a:lnTo>
                    <a:cubicBezTo>
                      <a:pt x="0" y="73882"/>
                      <a:pt x="21306" y="95197"/>
                      <a:pt x="47587" y="95197"/>
                    </a:cubicBezTo>
                    <a:cubicBezTo>
                      <a:pt x="73869" y="95197"/>
                      <a:pt x="95175" y="73882"/>
                      <a:pt x="95175" y="47598"/>
                    </a:cubicBezTo>
                    <a:cubicBezTo>
                      <a:pt x="95175" y="21314"/>
                      <a:pt x="73869" y="0"/>
                      <a:pt x="47587" y="0"/>
                    </a:cubicBezTo>
                    <a:cubicBezTo>
                      <a:pt x="21306" y="0"/>
                      <a:pt x="0" y="21314"/>
                      <a:pt x="0" y="47598"/>
                    </a:cubicBezTo>
                    <a:close/>
                  </a:path>
                </a:pathLst>
              </a:custGeom>
              <a:noFill/>
              <a:ln w="19027" cap="rnd">
                <a:solidFill>
                  <a:srgbClr val="0019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 "/>
                  <a:ea typeface="+mn-ea"/>
                  <a:cs typeface="+mn-cs"/>
                </a:endParaRPr>
              </a:p>
            </p:txBody>
          </p:sp>
        </p:grpSp>
      </p:grpSp>
      <p:sp>
        <p:nvSpPr>
          <p:cNvPr id="78" name="Title 1">
            <a:extLst>
              <a:ext uri="{FF2B5EF4-FFF2-40B4-BE49-F238E27FC236}">
                <a16:creationId xmlns:a16="http://schemas.microsoft.com/office/drawing/2014/main" id="{C6B43D40-6784-0C3B-7ED8-A93D15E3D0B2}"/>
              </a:ext>
            </a:extLst>
          </p:cNvPr>
          <p:cNvSpPr txBox="1">
            <a:spLocks/>
          </p:cNvSpPr>
          <p:nvPr/>
        </p:nvSpPr>
        <p:spPr>
          <a:xfrm>
            <a:off x="219009" y="1793131"/>
            <a:ext cx="11254922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 "/>
                <a:ea typeface="+mj-ea"/>
                <a:cs typeface="+mj-cs"/>
              </a:rPr>
              <a:t>Typical SELECT participant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 "/>
                <a:ea typeface="+mj-ea"/>
                <a:cs typeface="+mj-cs"/>
              </a:rPr>
              <a:t>SELECT baseline characteristics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 "/>
                <a:ea typeface="+mj-ea"/>
                <a:cs typeface="+mj-cs"/>
              </a:rPr>
              <a:t>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 "/>
                <a:ea typeface="+mj-ea"/>
                <a:cs typeface="+mj-cs"/>
              </a:rPr>
              <a:t> 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 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4803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66F65-11C5-F7EB-105D-60066D323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47402FB-93FE-1058-2B8D-AFB8CF2D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65" y="154900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11" name="Immagine 10" descr="Immagine che contiene testo, Carattere, numero, linea&#10;&#10;Il contenuto generato dall'IA potrebbe non essere corretto.">
            <a:extLst>
              <a:ext uri="{FF2B5EF4-FFF2-40B4-BE49-F238E27FC236}">
                <a16:creationId xmlns:a16="http://schemas.microsoft.com/office/drawing/2014/main" id="{E664CE0F-B3BD-950E-DE75-12EC6C3FF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423833"/>
            <a:ext cx="8600942" cy="3439167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8E1B5CDE-82DC-A9A0-B3B9-AF7D0A7DE798}"/>
              </a:ext>
            </a:extLst>
          </p:cNvPr>
          <p:cNvSpPr txBox="1">
            <a:spLocks/>
          </p:cNvSpPr>
          <p:nvPr/>
        </p:nvSpPr>
        <p:spPr>
          <a:xfrm>
            <a:off x="1261428" y="1060312"/>
            <a:ext cx="10930572" cy="13635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3B97DE"/>
                </a:solidFill>
              </a:rPr>
              <a:t>Semaglutide</a:t>
            </a:r>
            <a:r>
              <a:rPr lang="en-US" dirty="0">
                <a:solidFill>
                  <a:srgbClr val="3B97DE"/>
                </a:solidFill>
              </a:rPr>
              <a:t> 2.4 mg significantly decreased risk of MACE by 20% relative to placebo in people with overweight or obesity and CVD, without diabetes</a:t>
            </a:r>
            <a:br>
              <a:rPr lang="en-US" dirty="0">
                <a:solidFill>
                  <a:srgbClr val="3B97DE"/>
                </a:solidFill>
              </a:rPr>
            </a:br>
            <a:r>
              <a:rPr lang="en-US" dirty="0">
                <a:solidFill>
                  <a:srgbClr val="3B97DE"/>
                </a:solidFill>
              </a:rPr>
              <a:t>SELECT </a:t>
            </a:r>
          </a:p>
        </p:txBody>
      </p:sp>
      <p:pic>
        <p:nvPicPr>
          <p:cNvPr id="65" name="Immagine 64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C8B4327D-B2C0-80E5-C7E8-0F2BBDD88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792" y="2230431"/>
            <a:ext cx="3180261" cy="38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83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1F373-D29E-5B27-617C-414DDFB1D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C6BADBD-0C02-E6DA-E2BF-5F7615C9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F61D753-E907-1F50-7AEC-F6D027703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01" y="2225406"/>
            <a:ext cx="5555798" cy="383988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48A9C5-CAB9-8D4D-A7D8-CDE7F7940BDE}"/>
              </a:ext>
            </a:extLst>
          </p:cNvPr>
          <p:cNvSpPr txBox="1"/>
          <p:nvPr/>
        </p:nvSpPr>
        <p:spPr>
          <a:xfrm>
            <a:off x="0" y="5860106"/>
            <a:ext cx="82296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 err="1"/>
              <a:t>Lundkvist</a:t>
            </a:r>
            <a:r>
              <a:rPr lang="it-IT" sz="1100" dirty="0"/>
              <a:t> </a:t>
            </a:r>
            <a:r>
              <a:rPr lang="it-IT" sz="1100" dirty="0" err="1"/>
              <a:t>P</a:t>
            </a:r>
            <a:r>
              <a:rPr lang="it-IT" sz="1100" dirty="0"/>
              <a:t>, Pereira MJ, </a:t>
            </a:r>
            <a:r>
              <a:rPr lang="it-IT" sz="1100" dirty="0" err="1"/>
              <a:t>Katsogiannos</a:t>
            </a:r>
            <a:r>
              <a:rPr lang="it-IT" sz="1100" dirty="0"/>
              <a:t> </a:t>
            </a:r>
            <a:r>
              <a:rPr lang="it-IT" sz="1100" dirty="0" err="1"/>
              <a:t>P</a:t>
            </a:r>
            <a:r>
              <a:rPr lang="it-IT" sz="1100" dirty="0"/>
              <a:t>, </a:t>
            </a:r>
            <a:r>
              <a:rPr lang="it-IT" sz="1100" dirty="0" err="1"/>
              <a:t>Sjöström</a:t>
            </a:r>
            <a:r>
              <a:rPr lang="it-IT" sz="1100" dirty="0"/>
              <a:t> CD, </a:t>
            </a:r>
            <a:r>
              <a:rPr lang="it-IT" sz="1100" dirty="0" err="1"/>
              <a:t>Johnsson</a:t>
            </a:r>
            <a:r>
              <a:rPr lang="it-IT" sz="1100" dirty="0"/>
              <a:t> E, Eriksson JW. </a:t>
            </a:r>
            <a:r>
              <a:rPr lang="it-IT" sz="1100" dirty="0" err="1"/>
              <a:t>Diabetes</a:t>
            </a:r>
            <a:r>
              <a:rPr lang="it-IT" sz="1100" dirty="0"/>
              <a:t> </a:t>
            </a:r>
            <a:r>
              <a:rPr lang="it-IT" sz="1100" dirty="0" err="1"/>
              <a:t>Obes</a:t>
            </a:r>
            <a:r>
              <a:rPr lang="it-IT" sz="1100" dirty="0"/>
              <a:t> </a:t>
            </a:r>
            <a:r>
              <a:rPr lang="it-IT" sz="1100" dirty="0" err="1"/>
              <a:t>Metab</a:t>
            </a:r>
            <a:r>
              <a:rPr lang="it-IT" sz="1100" dirty="0"/>
              <a:t>. 2017;19:1276-1288.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DBCF30D-3A71-94DD-03C2-C4015369E8B5}"/>
              </a:ext>
            </a:extLst>
          </p:cNvPr>
          <p:cNvSpPr txBox="1"/>
          <p:nvPr/>
        </p:nvSpPr>
        <p:spPr>
          <a:xfrm>
            <a:off x="3917839" y="1702186"/>
            <a:ext cx="4356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rgbClr val="3B97DE"/>
                </a:solidFill>
              </a:rPr>
              <a:t>Combined</a:t>
            </a:r>
            <a:r>
              <a:rPr lang="it-IT" sz="2800" dirty="0">
                <a:solidFill>
                  <a:srgbClr val="3B97DE"/>
                </a:solidFill>
              </a:rPr>
              <a:t> GLP-1 and SGLT-2 </a:t>
            </a:r>
          </a:p>
        </p:txBody>
      </p:sp>
    </p:spTree>
    <p:extLst>
      <p:ext uri="{BB962C8B-B14F-4D97-AF65-F5344CB8AC3E}">
        <p14:creationId xmlns:p14="http://schemas.microsoft.com/office/powerpoint/2010/main" val="2885232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42619-C703-6952-A259-4A0A41605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400B8F7A-692A-4CBF-6C18-402351958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3" name="Immagine 2" descr="Immagine che contiene testo, schermat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AB21383C-6121-C4A9-C667-DDD52DA21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557" y="1716673"/>
            <a:ext cx="3466035" cy="4308569"/>
          </a:xfrm>
          <a:prstGeom prst="rect">
            <a:avLst/>
          </a:prstGeom>
        </p:spPr>
      </p:pic>
      <p:pic>
        <p:nvPicPr>
          <p:cNvPr id="5" name="Immagine 4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40BC20C5-809B-E397-6C4F-1696C9EBF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6" y="2253343"/>
            <a:ext cx="8256181" cy="36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91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2DA3F-DA21-84F8-5059-6DC84FBC1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7C45AFC-F536-82BE-EF96-E2919B39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3" name="Immagine 2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801C07D8-87E4-0A68-0A5F-7EDB5AAF0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97269"/>
            <a:ext cx="7772400" cy="4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20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58C87-81D3-6209-1863-C9BAE0313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426D4475-8A1C-0899-33E7-D72DA8D42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CA87141-7DEB-34DA-872C-0A91729F983D}"/>
              </a:ext>
            </a:extLst>
          </p:cNvPr>
          <p:cNvSpPr txBox="1">
            <a:spLocks/>
          </p:cNvSpPr>
          <p:nvPr/>
        </p:nvSpPr>
        <p:spPr>
          <a:xfrm>
            <a:off x="4335883" y="1952953"/>
            <a:ext cx="3520234" cy="5255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 "/>
                <a:ea typeface="+mj-ea"/>
                <a:cs typeface="+mj-cs"/>
              </a:rPr>
              <a:t>TAKE HOME MESSAGE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 "/>
              <a:ea typeface="+mj-ea"/>
              <a:cs typeface="+mj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D46554-54BF-EF9B-653A-AF96D239EF37}"/>
              </a:ext>
            </a:extLst>
          </p:cNvPr>
          <p:cNvSpPr txBox="1"/>
          <p:nvPr/>
        </p:nvSpPr>
        <p:spPr>
          <a:xfrm>
            <a:off x="618294" y="2634163"/>
            <a:ext cx="1121666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L’obesità è una </a:t>
            </a:r>
            <a:r>
              <a:rPr lang="it-IT" sz="2400" b="1" dirty="0">
                <a:solidFill>
                  <a:srgbClr val="304197"/>
                </a:solidFill>
              </a:rPr>
              <a:t>malattia cronica prevenibile e trattabile</a:t>
            </a:r>
            <a:r>
              <a:rPr lang="it-IT" sz="2400" dirty="0"/>
              <a:t>, fortemente legata alle CVD.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304197"/>
                </a:solidFill>
              </a:rPr>
              <a:t>Aumenta il rischio CV </a:t>
            </a:r>
            <a:r>
              <a:rPr lang="it-IT" sz="2400" dirty="0"/>
              <a:t>negli adulti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È </a:t>
            </a:r>
            <a:r>
              <a:rPr lang="it-IT" sz="2400" b="1" dirty="0">
                <a:solidFill>
                  <a:srgbClr val="304197"/>
                </a:solidFill>
              </a:rPr>
              <a:t>sotto-diagnosticata</a:t>
            </a:r>
            <a:r>
              <a:rPr lang="it-IT" sz="2400" dirty="0"/>
              <a:t> e </a:t>
            </a:r>
            <a:r>
              <a:rPr lang="it-IT" sz="2400" b="1" dirty="0">
                <a:solidFill>
                  <a:srgbClr val="304197"/>
                </a:solidFill>
              </a:rPr>
              <a:t>sotto-trattata</a:t>
            </a:r>
            <a:r>
              <a:rPr lang="it-IT" sz="2400" dirty="0"/>
              <a:t> rispetto ad altri fattori di rischio.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Serve approccio </a:t>
            </a:r>
            <a:r>
              <a:rPr lang="it-IT" sz="2400" b="1" dirty="0">
                <a:solidFill>
                  <a:srgbClr val="304197"/>
                </a:solidFill>
              </a:rPr>
              <a:t>multidisciplinare e personalizzato</a:t>
            </a:r>
            <a:r>
              <a:rPr lang="it-IT" sz="2400" dirty="0"/>
              <a:t>, combinando prevenzione, stili di vita, farmaci e chirurgia quando indicato.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Particolare attenzione </a:t>
            </a:r>
            <a:r>
              <a:rPr lang="it-IT" sz="2400" b="1" dirty="0">
                <a:solidFill>
                  <a:srgbClr val="304197"/>
                </a:solidFill>
              </a:rPr>
              <a:t>alla prevenzione in età pediatrica </a:t>
            </a:r>
            <a:r>
              <a:rPr lang="it-IT" sz="2400" dirty="0"/>
              <a:t>e al mantenimento del peso a lungo termine.</a:t>
            </a:r>
          </a:p>
        </p:txBody>
      </p:sp>
    </p:spTree>
    <p:extLst>
      <p:ext uri="{BB962C8B-B14F-4D97-AF65-F5344CB8AC3E}">
        <p14:creationId xmlns:p14="http://schemas.microsoft.com/office/powerpoint/2010/main" val="2614664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5858F-44A3-7F18-5F9E-CA5DD3027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B211F00-BDB1-1E3B-7282-61E513644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963" y="85515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2C9491-6819-6DB1-D471-1F91915E30AD}"/>
              </a:ext>
            </a:extLst>
          </p:cNvPr>
          <p:cNvSpPr txBox="1">
            <a:spLocks/>
          </p:cNvSpPr>
          <p:nvPr/>
        </p:nvSpPr>
        <p:spPr>
          <a:xfrm>
            <a:off x="8353425" y="5695721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defPPr rtl="0">
              <a:defRPr lang="it-it"/>
            </a:defPPr>
            <a:lvl1pPr marL="34290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it-IT" sz="1000" i="1" dirty="0">
                <a:solidFill>
                  <a:srgbClr val="333333"/>
                </a:solidFill>
              </a:rPr>
              <a:t>Eur Heart </a:t>
            </a:r>
            <a:r>
              <a:rPr lang="it-IT" sz="1000" i="1" dirty="0" err="1">
                <a:solidFill>
                  <a:srgbClr val="333333"/>
                </a:solidFill>
              </a:rPr>
              <a:t>J</a:t>
            </a:r>
            <a:r>
              <a:rPr lang="it-IT" sz="1000" dirty="0">
                <a:solidFill>
                  <a:srgbClr val="333333"/>
                </a:solidFill>
              </a:rPr>
              <a:t>, Volume 45, </a:t>
            </a:r>
            <a:r>
              <a:rPr lang="it-IT" sz="1000" dirty="0" err="1">
                <a:solidFill>
                  <a:srgbClr val="333333"/>
                </a:solidFill>
              </a:rPr>
              <a:t>Issue</a:t>
            </a:r>
            <a:r>
              <a:rPr lang="it-IT" sz="1000" dirty="0">
                <a:solidFill>
                  <a:srgbClr val="333333"/>
                </a:solidFill>
              </a:rPr>
              <a:t> 38, 7 </a:t>
            </a:r>
            <a:r>
              <a:rPr lang="it-IT" sz="1000" dirty="0" err="1">
                <a:solidFill>
                  <a:srgbClr val="333333"/>
                </a:solidFill>
              </a:rPr>
              <a:t>October</a:t>
            </a:r>
            <a:r>
              <a:rPr lang="it-IT" sz="1000" dirty="0">
                <a:solidFill>
                  <a:srgbClr val="333333"/>
                </a:solidFill>
              </a:rPr>
              <a:t> 2024, Pages 4063–4098, 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endParaRPr lang="it-IT" sz="800" dirty="0">
              <a:solidFill>
                <a:srgbClr val="333333"/>
              </a:solidFill>
            </a:endParaRPr>
          </a:p>
        </p:txBody>
      </p:sp>
      <p:pic>
        <p:nvPicPr>
          <p:cNvPr id="11" name="Immagine 10" descr="Immagine che contiene mappa, atlante, World, testo&#10;&#10;Il contenuto generato dall'IA potrebbe non essere corretto.">
            <a:extLst>
              <a:ext uri="{FF2B5EF4-FFF2-40B4-BE49-F238E27FC236}">
                <a16:creationId xmlns:a16="http://schemas.microsoft.com/office/drawing/2014/main" id="{60730576-BA83-7972-E765-5AF5E2788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13" y="1449036"/>
            <a:ext cx="7302974" cy="4348175"/>
          </a:xfrm>
          <a:prstGeom prst="rect">
            <a:avLst/>
          </a:prstGeom>
        </p:spPr>
      </p:pic>
      <p:sp>
        <p:nvSpPr>
          <p:cNvPr id="3" name="Oval 95">
            <a:extLst>
              <a:ext uri="{FF2B5EF4-FFF2-40B4-BE49-F238E27FC236}">
                <a16:creationId xmlns:a16="http://schemas.microsoft.com/office/drawing/2014/main" id="{25726D13-8BDE-B38A-52AD-4D75DCEC6365}"/>
              </a:ext>
            </a:extLst>
          </p:cNvPr>
          <p:cNvSpPr/>
          <p:nvPr/>
        </p:nvSpPr>
        <p:spPr>
          <a:xfrm>
            <a:off x="8979923" y="1524373"/>
            <a:ext cx="2021369" cy="1509270"/>
          </a:xfrm>
          <a:prstGeom prst="ellipse">
            <a:avLst/>
          </a:prstGeom>
          <a:solidFill>
            <a:srgbClr val="FFFFFF">
              <a:alpha val="65000"/>
            </a:srgb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3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1 BILLION 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people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in 2022</a:t>
            </a:r>
            <a:endParaRPr kumimoji="0" lang="en-GB" sz="1600" b="0" i="0" u="none" strike="noStrike" kern="1200" cap="none" spc="0" normalizeH="0" baseline="3000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5" name="Oval 95">
            <a:extLst>
              <a:ext uri="{FF2B5EF4-FFF2-40B4-BE49-F238E27FC236}">
                <a16:creationId xmlns:a16="http://schemas.microsoft.com/office/drawing/2014/main" id="{B8A26B4C-6F6D-2B4B-5661-325781DDC1F6}"/>
              </a:ext>
            </a:extLst>
          </p:cNvPr>
          <p:cNvSpPr/>
          <p:nvPr/>
        </p:nvSpPr>
        <p:spPr>
          <a:xfrm>
            <a:off x="9521488" y="4186451"/>
            <a:ext cx="2571098" cy="1509270"/>
          </a:xfrm>
          <a:prstGeom prst="ellipse">
            <a:avLst/>
          </a:prstGeom>
          <a:solidFill>
            <a:srgbClr val="FFFFFF">
              <a:alpha val="65000"/>
            </a:srgb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lvl="0" algn="ctr" defTabSz="913652">
              <a:defRPr/>
            </a:pPr>
            <a:r>
              <a:rPr lang="en-GB" sz="2400" baseline="30000" dirty="0">
                <a:solidFill>
                  <a:srgbClr val="001965"/>
                </a:solidFill>
                <a:latin typeface="Apis For Office"/>
              </a:rPr>
              <a:t>reduced </a:t>
            </a:r>
            <a:r>
              <a:rPr lang="en-GB" sz="2400" baseline="30000" dirty="0">
                <a:solidFill>
                  <a:srgbClr val="3B97DE"/>
                </a:solidFill>
                <a:latin typeface="Apis For Office"/>
              </a:rPr>
              <a:t>quality </a:t>
            </a:r>
            <a:r>
              <a:rPr lang="en-GB" sz="2400" baseline="30000" dirty="0">
                <a:solidFill>
                  <a:srgbClr val="001965"/>
                </a:solidFill>
                <a:latin typeface="Apis For Office"/>
              </a:rPr>
              <a:t>of life </a:t>
            </a:r>
          </a:p>
          <a:p>
            <a:pPr lvl="0" algn="ctr" defTabSz="913652">
              <a:defRPr/>
            </a:pPr>
            <a:r>
              <a:rPr lang="en-GB" sz="2400" baseline="30000" dirty="0">
                <a:solidFill>
                  <a:srgbClr val="001965"/>
                </a:solidFill>
                <a:latin typeface="Apis For Office"/>
              </a:rPr>
              <a:t>and </a:t>
            </a:r>
            <a:r>
              <a:rPr lang="en-GB" sz="2400" baseline="30000" dirty="0">
                <a:solidFill>
                  <a:srgbClr val="3B97DE"/>
                </a:solidFill>
                <a:latin typeface="Apis For Office"/>
              </a:rPr>
              <a:t>life expectancy</a:t>
            </a:r>
          </a:p>
        </p:txBody>
      </p:sp>
      <p:sp>
        <p:nvSpPr>
          <p:cNvPr id="8" name="Oval 95">
            <a:extLst>
              <a:ext uri="{FF2B5EF4-FFF2-40B4-BE49-F238E27FC236}">
                <a16:creationId xmlns:a16="http://schemas.microsoft.com/office/drawing/2014/main" id="{45D1A625-3F29-9C1E-B408-145CCB01CB4F}"/>
              </a:ext>
            </a:extLst>
          </p:cNvPr>
          <p:cNvSpPr/>
          <p:nvPr/>
        </p:nvSpPr>
        <p:spPr>
          <a:xfrm>
            <a:off x="99414" y="1778442"/>
            <a:ext cx="2571098" cy="1509270"/>
          </a:xfrm>
          <a:prstGeom prst="ellipse">
            <a:avLst/>
          </a:prstGeom>
          <a:solidFill>
            <a:srgbClr val="FFFFFF">
              <a:alpha val="65000"/>
            </a:srgb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lvl="0" algn="ctr" defTabSz="913652">
              <a:defRPr/>
            </a:pPr>
            <a:r>
              <a:rPr lang="en-GB" sz="2400" baseline="30000" dirty="0">
                <a:solidFill>
                  <a:srgbClr val="3B97DE"/>
                </a:solidFill>
                <a:latin typeface="Apis For Office"/>
              </a:rPr>
              <a:t>PREVALENC</a:t>
            </a:r>
            <a:r>
              <a:rPr lang="en-GB" sz="2400" baseline="30000" dirty="0">
                <a:solidFill>
                  <a:srgbClr val="001965"/>
                </a:solidFill>
                <a:latin typeface="Apis For Office"/>
              </a:rPr>
              <a:t>E of obesity </a:t>
            </a:r>
          </a:p>
          <a:p>
            <a:pPr lvl="0" algn="ctr" defTabSz="913652">
              <a:defRPr/>
            </a:pPr>
            <a:r>
              <a:rPr lang="en-GB" sz="2400" baseline="30000" dirty="0">
                <a:solidFill>
                  <a:srgbClr val="001965"/>
                </a:solidFill>
                <a:latin typeface="Apis For Office"/>
              </a:rPr>
              <a:t>in the world</a:t>
            </a:r>
          </a:p>
        </p:txBody>
      </p:sp>
    </p:spTree>
    <p:extLst>
      <p:ext uri="{BB962C8B-B14F-4D97-AF65-F5344CB8AC3E}">
        <p14:creationId xmlns:p14="http://schemas.microsoft.com/office/powerpoint/2010/main" val="2430804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19FCA-7319-5793-3DA6-A6EBD9FA1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74EAAAA-E256-7FFF-9C0C-35BC32579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355" y="207857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sp>
        <p:nvSpPr>
          <p:cNvPr id="2" name="Rectangle 90">
            <a:extLst>
              <a:ext uri="{FF2B5EF4-FFF2-40B4-BE49-F238E27FC236}">
                <a16:creationId xmlns:a16="http://schemas.microsoft.com/office/drawing/2014/main" id="{90310830-CCCF-FDB2-D13D-27E4A86E0276}"/>
              </a:ext>
            </a:extLst>
          </p:cNvPr>
          <p:cNvSpPr/>
          <p:nvPr/>
        </p:nvSpPr>
        <p:spPr>
          <a:xfrm>
            <a:off x="124152" y="2382022"/>
            <a:ext cx="6890657" cy="33978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pic>
        <p:nvPicPr>
          <p:cNvPr id="3" name="Picture 93" descr="A picture containing person&#10;&#10;Description automatically generated">
            <a:extLst>
              <a:ext uri="{FF2B5EF4-FFF2-40B4-BE49-F238E27FC236}">
                <a16:creationId xmlns:a16="http://schemas.microsoft.com/office/drawing/2014/main" id="{CE6C2F91-9A17-CEF1-5023-0EDEC7954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2" y="2531224"/>
            <a:ext cx="5573221" cy="2818411"/>
          </a:xfrm>
          <a:prstGeom prst="rect">
            <a:avLst/>
          </a:prstGeom>
          <a:noFill/>
        </p:spPr>
      </p:pic>
      <p:sp>
        <p:nvSpPr>
          <p:cNvPr id="4" name="Oval 97">
            <a:extLst>
              <a:ext uri="{FF2B5EF4-FFF2-40B4-BE49-F238E27FC236}">
                <a16:creationId xmlns:a16="http://schemas.microsoft.com/office/drawing/2014/main" id="{336188BE-CAA6-D7E0-B7AE-3D6CFCFA909F}"/>
              </a:ext>
            </a:extLst>
          </p:cNvPr>
          <p:cNvSpPr/>
          <p:nvPr/>
        </p:nvSpPr>
        <p:spPr>
          <a:xfrm>
            <a:off x="137936" y="2523424"/>
            <a:ext cx="1728578" cy="1138856"/>
          </a:xfrm>
          <a:prstGeom prst="ellipse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523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9FDA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 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million people had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CVD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in 2019 (globally)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</a:t>
            </a:r>
          </a:p>
        </p:txBody>
      </p:sp>
      <p:sp>
        <p:nvSpPr>
          <p:cNvPr id="5" name="Oval 98">
            <a:extLst>
              <a:ext uri="{FF2B5EF4-FFF2-40B4-BE49-F238E27FC236}">
                <a16:creationId xmlns:a16="http://schemas.microsoft.com/office/drawing/2014/main" id="{457D3A19-86EF-D290-073C-55A6CC5AC823}"/>
              </a:ext>
            </a:extLst>
          </p:cNvPr>
          <p:cNvSpPr/>
          <p:nvPr/>
        </p:nvSpPr>
        <p:spPr>
          <a:xfrm>
            <a:off x="-5843" y="4139829"/>
            <a:ext cx="1716048" cy="1717659"/>
          </a:xfrm>
          <a:prstGeom prst="ellipse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32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%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009FDA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of all global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deaths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 are from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CVD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2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70707E8C-FA79-789A-2271-897B1420A458}"/>
              </a:ext>
            </a:extLst>
          </p:cNvPr>
          <p:cNvGrpSpPr/>
          <p:nvPr/>
        </p:nvGrpSpPr>
        <p:grpSpPr>
          <a:xfrm>
            <a:off x="1757337" y="4061442"/>
            <a:ext cx="712078" cy="763198"/>
            <a:chOff x="3493632" y="4147358"/>
            <a:chExt cx="1362775" cy="1367673"/>
          </a:xfrm>
        </p:grpSpPr>
        <p:sp>
          <p:nvSpPr>
            <p:cNvPr id="8" name="Graphic 11">
              <a:extLst>
                <a:ext uri="{FF2B5EF4-FFF2-40B4-BE49-F238E27FC236}">
                  <a16:creationId xmlns:a16="http://schemas.microsoft.com/office/drawing/2014/main" id="{D1AF002A-F1BC-85D4-5BAB-8107A830016E}"/>
                </a:ext>
              </a:extLst>
            </p:cNvPr>
            <p:cNvSpPr/>
            <p:nvPr/>
          </p:nvSpPr>
          <p:spPr>
            <a:xfrm>
              <a:off x="3493632" y="4147358"/>
              <a:ext cx="1362775" cy="1367673"/>
            </a:xfrm>
            <a:custGeom>
              <a:avLst/>
              <a:gdLst>
                <a:gd name="connsiteX0" fmla="*/ 138839 w 1362775"/>
                <a:gd name="connsiteY0" fmla="*/ 831638 h 1367673"/>
                <a:gd name="connsiteX1" fmla="*/ 801905 w 1362775"/>
                <a:gd name="connsiteY1" fmla="*/ 852014 h 1367673"/>
                <a:gd name="connsiteX2" fmla="*/ 856421 w 1362775"/>
                <a:gd name="connsiteY2" fmla="*/ 906711 h 1367673"/>
                <a:gd name="connsiteX3" fmla="*/ 805255 w 1362775"/>
                <a:gd name="connsiteY3" fmla="*/ 960502 h 1367673"/>
                <a:gd name="connsiteX4" fmla="*/ 1179984 w 1362775"/>
                <a:gd name="connsiteY4" fmla="*/ 1336227 h 1367673"/>
                <a:gd name="connsiteX5" fmla="*/ 1331397 w 1362775"/>
                <a:gd name="connsiteY5" fmla="*/ 1336227 h 1367673"/>
                <a:gd name="connsiteX6" fmla="*/ 1331397 w 1362775"/>
                <a:gd name="connsiteY6" fmla="*/ 1184361 h 1367673"/>
                <a:gd name="connsiteX7" fmla="*/ 956397 w 1362775"/>
                <a:gd name="connsiteY7" fmla="*/ 808637 h 1367673"/>
                <a:gd name="connsiteX8" fmla="*/ 903058 w 1362775"/>
                <a:gd name="connsiteY8" fmla="*/ 862428 h 1367673"/>
                <a:gd name="connsiteX9" fmla="*/ 848270 w 1362775"/>
                <a:gd name="connsiteY9" fmla="*/ 807459 h 1367673"/>
                <a:gd name="connsiteX10" fmla="*/ 805165 w 1362775"/>
                <a:gd name="connsiteY10" fmla="*/ 121574 h 1367673"/>
                <a:gd name="connsiteX11" fmla="*/ 121090 w 1362775"/>
                <a:gd name="connsiteY11" fmla="*/ 164589 h 1367673"/>
                <a:gd name="connsiteX12" fmla="*/ 142462 w 1362775"/>
                <a:gd name="connsiteY12" fmla="*/ 830099 h 1367673"/>
                <a:gd name="connsiteX13" fmla="*/ 138839 w 1362775"/>
                <a:gd name="connsiteY13" fmla="*/ 831638 h 136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2775" h="1367673">
                  <a:moveTo>
                    <a:pt x="138839" y="831638"/>
                  </a:moveTo>
                  <a:cubicBezTo>
                    <a:pt x="319865" y="1012754"/>
                    <a:pt x="610194" y="1021719"/>
                    <a:pt x="801905" y="852014"/>
                  </a:cubicBezTo>
                  <a:lnTo>
                    <a:pt x="856421" y="906711"/>
                  </a:lnTo>
                  <a:lnTo>
                    <a:pt x="805255" y="960502"/>
                  </a:lnTo>
                  <a:lnTo>
                    <a:pt x="1179984" y="1336227"/>
                  </a:lnTo>
                  <a:cubicBezTo>
                    <a:pt x="1221822" y="1378155"/>
                    <a:pt x="1289650" y="1378155"/>
                    <a:pt x="1331397" y="1336227"/>
                  </a:cubicBezTo>
                  <a:cubicBezTo>
                    <a:pt x="1373235" y="1294299"/>
                    <a:pt x="1373235" y="1226290"/>
                    <a:pt x="1331397" y="1184361"/>
                  </a:cubicBezTo>
                  <a:lnTo>
                    <a:pt x="956397" y="808637"/>
                  </a:lnTo>
                  <a:lnTo>
                    <a:pt x="903058" y="862428"/>
                  </a:lnTo>
                  <a:lnTo>
                    <a:pt x="848270" y="807459"/>
                  </a:lnTo>
                  <a:cubicBezTo>
                    <a:pt x="1025221" y="606149"/>
                    <a:pt x="1005932" y="299067"/>
                    <a:pt x="805165" y="121574"/>
                  </a:cubicBezTo>
                  <a:cubicBezTo>
                    <a:pt x="604398" y="-56101"/>
                    <a:pt x="298131" y="-36721"/>
                    <a:pt x="121090" y="164589"/>
                  </a:cubicBezTo>
                  <a:cubicBezTo>
                    <a:pt x="-48253" y="357205"/>
                    <a:pt x="-38926" y="648711"/>
                    <a:pt x="142462" y="830099"/>
                  </a:cubicBezTo>
                  <a:lnTo>
                    <a:pt x="138839" y="831638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9" name="Heart CVD Icon">
              <a:extLst>
                <a:ext uri="{FF2B5EF4-FFF2-40B4-BE49-F238E27FC236}">
                  <a16:creationId xmlns:a16="http://schemas.microsoft.com/office/drawing/2014/main" id="{331F295A-C663-2CAC-B871-066471583784}"/>
                </a:ext>
              </a:extLst>
            </p:cNvPr>
            <p:cNvSpPr/>
            <p:nvPr/>
          </p:nvSpPr>
          <p:spPr>
            <a:xfrm>
              <a:off x="3647242" y="4287829"/>
              <a:ext cx="590568" cy="694635"/>
            </a:xfrm>
            <a:custGeom>
              <a:avLst/>
              <a:gdLst>
                <a:gd name="connsiteX0" fmla="*/ 85792 w 351099"/>
                <a:gd name="connsiteY0" fmla="*/ 31454 h 412969"/>
                <a:gd name="connsiteX1" fmla="*/ 89326 w 351099"/>
                <a:gd name="connsiteY1" fmla="*/ 18452 h 412969"/>
                <a:gd name="connsiteX2" fmla="*/ 89411 w 351099"/>
                <a:gd name="connsiteY2" fmla="*/ 18405 h 412969"/>
                <a:gd name="connsiteX3" fmla="*/ 102365 w 351099"/>
                <a:gd name="connsiteY3" fmla="*/ 22024 h 412969"/>
                <a:gd name="connsiteX4" fmla="*/ 125035 w 351099"/>
                <a:gd name="connsiteY4" fmla="*/ 61839 h 412969"/>
                <a:gd name="connsiteX5" fmla="*/ 155991 w 351099"/>
                <a:gd name="connsiteY5" fmla="*/ 72030 h 412969"/>
                <a:gd name="connsiteX6" fmla="*/ 165516 w 351099"/>
                <a:gd name="connsiteY6" fmla="*/ 52980 h 412969"/>
                <a:gd name="connsiteX7" fmla="*/ 152086 w 351099"/>
                <a:gd name="connsiteY7" fmla="*/ 12499 h 412969"/>
                <a:gd name="connsiteX8" fmla="*/ 158134 w 351099"/>
                <a:gd name="connsiteY8" fmla="*/ 450 h 412969"/>
                <a:gd name="connsiteX9" fmla="*/ 170183 w 351099"/>
                <a:gd name="connsiteY9" fmla="*/ 6498 h 412969"/>
                <a:gd name="connsiteX10" fmla="*/ 186090 w 351099"/>
                <a:gd name="connsiteY10" fmla="*/ 54123 h 412969"/>
                <a:gd name="connsiteX11" fmla="*/ 165707 w 351099"/>
                <a:gd name="connsiteY11" fmla="*/ 95557 h 412969"/>
                <a:gd name="connsiteX12" fmla="*/ 112081 w 351099"/>
                <a:gd name="connsiteY12" fmla="*/ 77936 h 412969"/>
                <a:gd name="connsiteX13" fmla="*/ 289341 w 351099"/>
                <a:gd name="connsiteY13" fmla="*/ 136896 h 412969"/>
                <a:gd name="connsiteX14" fmla="*/ 314487 w 351099"/>
                <a:gd name="connsiteY14" fmla="*/ 158232 h 412969"/>
                <a:gd name="connsiteX15" fmla="*/ 322202 w 351099"/>
                <a:gd name="connsiteY15" fmla="*/ 162232 h 412969"/>
                <a:gd name="connsiteX16" fmla="*/ 327727 w 351099"/>
                <a:gd name="connsiteY16" fmla="*/ 160518 h 412969"/>
                <a:gd name="connsiteX17" fmla="*/ 330061 w 351099"/>
                <a:gd name="connsiteY17" fmla="*/ 147249 h 412969"/>
                <a:gd name="connsiteX18" fmla="*/ 330013 w 351099"/>
                <a:gd name="connsiteY18" fmla="*/ 147183 h 412969"/>
                <a:gd name="connsiteX19" fmla="*/ 297628 w 351099"/>
                <a:gd name="connsiteY19" fmla="*/ 119846 h 412969"/>
                <a:gd name="connsiteX20" fmla="*/ 285398 w 351099"/>
                <a:gd name="connsiteY20" fmla="*/ 125485 h 412969"/>
                <a:gd name="connsiteX21" fmla="*/ 289341 w 351099"/>
                <a:gd name="connsiteY21" fmla="*/ 136896 h 412969"/>
                <a:gd name="connsiteX22" fmla="*/ 328013 w 351099"/>
                <a:gd name="connsiteY22" fmla="*/ 189664 h 412969"/>
                <a:gd name="connsiteX23" fmla="*/ 332013 w 351099"/>
                <a:gd name="connsiteY23" fmla="*/ 225288 h 412969"/>
                <a:gd name="connsiteX24" fmla="*/ 341538 w 351099"/>
                <a:gd name="connsiteY24" fmla="*/ 234813 h 412969"/>
                <a:gd name="connsiteX25" fmla="*/ 341538 w 351099"/>
                <a:gd name="connsiteY25" fmla="*/ 234813 h 412969"/>
                <a:gd name="connsiteX26" fmla="*/ 351063 w 351099"/>
                <a:gd name="connsiteY26" fmla="*/ 225288 h 412969"/>
                <a:gd name="connsiteX27" fmla="*/ 346586 w 351099"/>
                <a:gd name="connsiteY27" fmla="*/ 185378 h 412969"/>
                <a:gd name="connsiteX28" fmla="*/ 334871 w 351099"/>
                <a:gd name="connsiteY28" fmla="*/ 178044 h 412969"/>
                <a:gd name="connsiteX29" fmla="*/ 327536 w 351099"/>
                <a:gd name="connsiteY29" fmla="*/ 189760 h 412969"/>
                <a:gd name="connsiteX30" fmla="*/ 340300 w 351099"/>
                <a:gd name="connsiteY30" fmla="*/ 253767 h 412969"/>
                <a:gd name="connsiteX31" fmla="*/ 329641 w 351099"/>
                <a:gd name="connsiteY31" fmla="*/ 261997 h 412969"/>
                <a:gd name="connsiteX32" fmla="*/ 329632 w 351099"/>
                <a:gd name="connsiteY32" fmla="*/ 262054 h 412969"/>
                <a:gd name="connsiteX33" fmla="*/ 322869 w 351099"/>
                <a:gd name="connsiteY33" fmla="*/ 298535 h 412969"/>
                <a:gd name="connsiteX34" fmla="*/ 329889 w 351099"/>
                <a:gd name="connsiteY34" fmla="*/ 310032 h 412969"/>
                <a:gd name="connsiteX35" fmla="*/ 330013 w 351099"/>
                <a:gd name="connsiteY35" fmla="*/ 310060 h 412969"/>
                <a:gd name="connsiteX36" fmla="*/ 332204 w 351099"/>
                <a:gd name="connsiteY36" fmla="*/ 310060 h 412969"/>
                <a:gd name="connsiteX37" fmla="*/ 341729 w 351099"/>
                <a:gd name="connsiteY37" fmla="*/ 302726 h 412969"/>
                <a:gd name="connsiteX38" fmla="*/ 348777 w 351099"/>
                <a:gd name="connsiteY38" fmla="*/ 264626 h 412969"/>
                <a:gd name="connsiteX39" fmla="*/ 340738 w 351099"/>
                <a:gd name="connsiteY39" fmla="*/ 253825 h 412969"/>
                <a:gd name="connsiteX40" fmla="*/ 340300 w 351099"/>
                <a:gd name="connsiteY40" fmla="*/ 253767 h 412969"/>
                <a:gd name="connsiteX41" fmla="*/ 324488 w 351099"/>
                <a:gd name="connsiteY41" fmla="*/ 328348 h 412969"/>
                <a:gd name="connsiteX42" fmla="*/ 312677 w 351099"/>
                <a:gd name="connsiteY42" fmla="*/ 334730 h 412969"/>
                <a:gd name="connsiteX43" fmla="*/ 297152 w 351099"/>
                <a:gd name="connsiteY43" fmla="*/ 365591 h 412969"/>
                <a:gd name="connsiteX44" fmla="*/ 297152 w 351099"/>
                <a:gd name="connsiteY44" fmla="*/ 365591 h 412969"/>
                <a:gd name="connsiteX45" fmla="*/ 238763 w 351099"/>
                <a:gd name="connsiteY45" fmla="*/ 394166 h 412969"/>
                <a:gd name="connsiteX46" fmla="*/ 72933 w 351099"/>
                <a:gd name="connsiteY46" fmla="*/ 273008 h 412969"/>
                <a:gd name="connsiteX47" fmla="*/ 64456 w 351099"/>
                <a:gd name="connsiteY47" fmla="*/ 168233 h 412969"/>
                <a:gd name="connsiteX48" fmla="*/ 151991 w 351099"/>
                <a:gd name="connsiteY48" fmla="*/ 139658 h 412969"/>
                <a:gd name="connsiteX49" fmla="*/ 171041 w 351099"/>
                <a:gd name="connsiteY49" fmla="*/ 144992 h 412969"/>
                <a:gd name="connsiteX50" fmla="*/ 175422 w 351099"/>
                <a:gd name="connsiteY50" fmla="*/ 144992 h 412969"/>
                <a:gd name="connsiteX51" fmla="*/ 177994 w 351099"/>
                <a:gd name="connsiteY51" fmla="*/ 141563 h 412969"/>
                <a:gd name="connsiteX52" fmla="*/ 199901 w 351099"/>
                <a:gd name="connsiteY52" fmla="*/ 102129 h 412969"/>
                <a:gd name="connsiteX53" fmla="*/ 250860 w 351099"/>
                <a:gd name="connsiteY53" fmla="*/ 22977 h 412969"/>
                <a:gd name="connsiteX54" fmla="*/ 262671 w 351099"/>
                <a:gd name="connsiteY54" fmla="*/ 32502 h 412969"/>
                <a:gd name="connsiteX55" fmla="*/ 252384 w 351099"/>
                <a:gd name="connsiteY55" fmla="*/ 44313 h 412969"/>
                <a:gd name="connsiteX56" fmla="*/ 230953 w 351099"/>
                <a:gd name="connsiteY56" fmla="*/ 109178 h 412969"/>
                <a:gd name="connsiteX57" fmla="*/ 230953 w 351099"/>
                <a:gd name="connsiteY57" fmla="*/ 110702 h 412969"/>
                <a:gd name="connsiteX58" fmla="*/ 235239 w 351099"/>
                <a:gd name="connsiteY58" fmla="*/ 158327 h 412969"/>
                <a:gd name="connsiteX59" fmla="*/ 235239 w 351099"/>
                <a:gd name="connsiteY59" fmla="*/ 158327 h 412969"/>
                <a:gd name="connsiteX60" fmla="*/ 230762 w 351099"/>
                <a:gd name="connsiteY60" fmla="*/ 188236 h 412969"/>
                <a:gd name="connsiteX61" fmla="*/ 237620 w 351099"/>
                <a:gd name="connsiteY61" fmla="*/ 199827 h 412969"/>
                <a:gd name="connsiteX62" fmla="*/ 237716 w 351099"/>
                <a:gd name="connsiteY62" fmla="*/ 199856 h 412969"/>
                <a:gd name="connsiteX63" fmla="*/ 240002 w 351099"/>
                <a:gd name="connsiteY63" fmla="*/ 199856 h 412969"/>
                <a:gd name="connsiteX64" fmla="*/ 249527 w 351099"/>
                <a:gd name="connsiteY64" fmla="*/ 192617 h 412969"/>
                <a:gd name="connsiteX65" fmla="*/ 254575 w 351099"/>
                <a:gd name="connsiteY65" fmla="*/ 158994 h 412969"/>
                <a:gd name="connsiteX66" fmla="*/ 254575 w 351099"/>
                <a:gd name="connsiteY66" fmla="*/ 158994 h 412969"/>
                <a:gd name="connsiteX67" fmla="*/ 253908 w 351099"/>
                <a:gd name="connsiteY67" fmla="*/ 130419 h 412969"/>
                <a:gd name="connsiteX68" fmla="*/ 256861 w 351099"/>
                <a:gd name="connsiteY68" fmla="*/ 130419 h 412969"/>
                <a:gd name="connsiteX69" fmla="*/ 265814 w 351099"/>
                <a:gd name="connsiteY69" fmla="*/ 120322 h 412969"/>
                <a:gd name="connsiteX70" fmla="*/ 255718 w 351099"/>
                <a:gd name="connsiteY70" fmla="*/ 111369 h 412969"/>
                <a:gd name="connsiteX71" fmla="*/ 251146 w 351099"/>
                <a:gd name="connsiteY71" fmla="*/ 111369 h 412969"/>
                <a:gd name="connsiteX72" fmla="*/ 250003 w 351099"/>
                <a:gd name="connsiteY72" fmla="*/ 105844 h 412969"/>
                <a:gd name="connsiteX73" fmla="*/ 266862 w 351099"/>
                <a:gd name="connsiteY73" fmla="*/ 55552 h 412969"/>
                <a:gd name="connsiteX74" fmla="*/ 280292 w 351099"/>
                <a:gd name="connsiteY74" fmla="*/ 40027 h 412969"/>
                <a:gd name="connsiteX75" fmla="*/ 278854 w 351099"/>
                <a:gd name="connsiteY75" fmla="*/ 19871 h 412969"/>
                <a:gd name="connsiteX76" fmla="*/ 278578 w 351099"/>
                <a:gd name="connsiteY76" fmla="*/ 19643 h 412969"/>
                <a:gd name="connsiteX77" fmla="*/ 259528 w 351099"/>
                <a:gd name="connsiteY77" fmla="*/ 3831 h 412969"/>
                <a:gd name="connsiteX78" fmla="*/ 239525 w 351099"/>
                <a:gd name="connsiteY78" fmla="*/ 5451 h 412969"/>
                <a:gd name="connsiteX79" fmla="*/ 182375 w 351099"/>
                <a:gd name="connsiteY79" fmla="*/ 94128 h 412969"/>
                <a:gd name="connsiteX80" fmla="*/ 166564 w 351099"/>
                <a:gd name="connsiteY80" fmla="*/ 123846 h 412969"/>
                <a:gd name="connsiteX81" fmla="*/ 159325 w 351099"/>
                <a:gd name="connsiteY81" fmla="*/ 120989 h 412969"/>
                <a:gd name="connsiteX82" fmla="*/ 47311 w 351099"/>
                <a:gd name="connsiteY82" fmla="*/ 159089 h 412969"/>
                <a:gd name="connsiteX83" fmla="*/ 56360 w 351099"/>
                <a:gd name="connsiteY83" fmla="*/ 282342 h 412969"/>
                <a:gd name="connsiteX84" fmla="*/ 237335 w 351099"/>
                <a:gd name="connsiteY84" fmla="*/ 412930 h 412969"/>
                <a:gd name="connsiteX85" fmla="*/ 241907 w 351099"/>
                <a:gd name="connsiteY85" fmla="*/ 412930 h 412969"/>
                <a:gd name="connsiteX86" fmla="*/ 311915 w 351099"/>
                <a:gd name="connsiteY86" fmla="*/ 376830 h 412969"/>
                <a:gd name="connsiteX87" fmla="*/ 311915 w 351099"/>
                <a:gd name="connsiteY87" fmla="*/ 376830 h 412969"/>
                <a:gd name="connsiteX88" fmla="*/ 330489 w 351099"/>
                <a:gd name="connsiteY88" fmla="*/ 339969 h 412969"/>
                <a:gd name="connsiteX89" fmla="*/ 324488 w 351099"/>
                <a:gd name="connsiteY89" fmla="*/ 328348 h 412969"/>
                <a:gd name="connsiteX90" fmla="*/ 231239 w 351099"/>
                <a:gd name="connsiteY90" fmla="*/ 217191 h 412969"/>
                <a:gd name="connsiteX91" fmla="*/ 218285 w 351099"/>
                <a:gd name="connsiteY91" fmla="*/ 220897 h 412969"/>
                <a:gd name="connsiteX92" fmla="*/ 218285 w 351099"/>
                <a:gd name="connsiteY92" fmla="*/ 220906 h 412969"/>
                <a:gd name="connsiteX93" fmla="*/ 197330 w 351099"/>
                <a:gd name="connsiteY93" fmla="*/ 249481 h 412969"/>
                <a:gd name="connsiteX94" fmla="*/ 197758 w 351099"/>
                <a:gd name="connsiteY94" fmla="*/ 262959 h 412969"/>
                <a:gd name="connsiteX95" fmla="*/ 211236 w 351099"/>
                <a:gd name="connsiteY95" fmla="*/ 262530 h 412969"/>
                <a:gd name="connsiteX96" fmla="*/ 234953 w 351099"/>
                <a:gd name="connsiteY96" fmla="*/ 229860 h 412969"/>
                <a:gd name="connsiteX97" fmla="*/ 231239 w 351099"/>
                <a:gd name="connsiteY97" fmla="*/ 217191 h 412969"/>
                <a:gd name="connsiteX98" fmla="*/ 89411 w 351099"/>
                <a:gd name="connsiteY98" fmla="*/ 101748 h 412969"/>
                <a:gd name="connsiteX99" fmla="*/ 97317 w 351099"/>
                <a:gd name="connsiteY99" fmla="*/ 105939 h 412969"/>
                <a:gd name="connsiteX100" fmla="*/ 102651 w 351099"/>
                <a:gd name="connsiteY100" fmla="*/ 104320 h 412969"/>
                <a:gd name="connsiteX101" fmla="*/ 105128 w 351099"/>
                <a:gd name="connsiteY101" fmla="*/ 91080 h 412969"/>
                <a:gd name="connsiteX102" fmla="*/ 76553 w 351099"/>
                <a:gd name="connsiteY102" fmla="*/ 48408 h 412969"/>
                <a:gd name="connsiteX103" fmla="*/ 8163 w 351099"/>
                <a:gd name="connsiteY103" fmla="*/ 62791 h 412969"/>
                <a:gd name="connsiteX104" fmla="*/ 57 w 351099"/>
                <a:gd name="connsiteY104" fmla="*/ 73545 h 412969"/>
                <a:gd name="connsiteX105" fmla="*/ 10811 w 351099"/>
                <a:gd name="connsiteY105" fmla="*/ 81660 h 412969"/>
                <a:gd name="connsiteX106" fmla="*/ 12164 w 351099"/>
                <a:gd name="connsiteY106" fmla="*/ 81365 h 412969"/>
                <a:gd name="connsiteX107" fmla="*/ 67980 w 351099"/>
                <a:gd name="connsiteY107" fmla="*/ 69649 h 41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351099" h="412969">
                  <a:moveTo>
                    <a:pt x="85792" y="31454"/>
                  </a:moveTo>
                  <a:cubicBezTo>
                    <a:pt x="83182" y="26891"/>
                    <a:pt x="84754" y="21072"/>
                    <a:pt x="89326" y="18452"/>
                  </a:cubicBezTo>
                  <a:cubicBezTo>
                    <a:pt x="89354" y="18433"/>
                    <a:pt x="89383" y="18424"/>
                    <a:pt x="89411" y="18405"/>
                  </a:cubicBezTo>
                  <a:cubicBezTo>
                    <a:pt x="93993" y="15833"/>
                    <a:pt x="99784" y="17452"/>
                    <a:pt x="102365" y="22024"/>
                  </a:cubicBezTo>
                  <a:lnTo>
                    <a:pt x="125035" y="61839"/>
                  </a:lnTo>
                  <a:lnTo>
                    <a:pt x="155991" y="72030"/>
                  </a:lnTo>
                  <a:lnTo>
                    <a:pt x="165516" y="52980"/>
                  </a:lnTo>
                  <a:lnTo>
                    <a:pt x="152086" y="12499"/>
                  </a:lnTo>
                  <a:cubicBezTo>
                    <a:pt x="150429" y="7499"/>
                    <a:pt x="153134" y="2107"/>
                    <a:pt x="158134" y="450"/>
                  </a:cubicBezTo>
                  <a:cubicBezTo>
                    <a:pt x="163135" y="-1207"/>
                    <a:pt x="168526" y="1498"/>
                    <a:pt x="170183" y="6498"/>
                  </a:cubicBezTo>
                  <a:lnTo>
                    <a:pt x="186090" y="54123"/>
                  </a:lnTo>
                  <a:lnTo>
                    <a:pt x="165707" y="95557"/>
                  </a:lnTo>
                  <a:lnTo>
                    <a:pt x="112081" y="77936"/>
                  </a:lnTo>
                  <a:close/>
                  <a:moveTo>
                    <a:pt x="289341" y="136896"/>
                  </a:moveTo>
                  <a:cubicBezTo>
                    <a:pt x="299380" y="141792"/>
                    <a:pt x="308020" y="149126"/>
                    <a:pt x="314487" y="158232"/>
                  </a:cubicBezTo>
                  <a:cubicBezTo>
                    <a:pt x="316268" y="160727"/>
                    <a:pt x="319135" y="162223"/>
                    <a:pt x="322202" y="162232"/>
                  </a:cubicBezTo>
                  <a:cubicBezTo>
                    <a:pt x="324174" y="162251"/>
                    <a:pt x="326108" y="161651"/>
                    <a:pt x="327727" y="160518"/>
                  </a:cubicBezTo>
                  <a:cubicBezTo>
                    <a:pt x="332032" y="157498"/>
                    <a:pt x="333080" y="151555"/>
                    <a:pt x="330061" y="147249"/>
                  </a:cubicBezTo>
                  <a:cubicBezTo>
                    <a:pt x="330042" y="147230"/>
                    <a:pt x="330032" y="147202"/>
                    <a:pt x="330013" y="147183"/>
                  </a:cubicBezTo>
                  <a:cubicBezTo>
                    <a:pt x="321726" y="135457"/>
                    <a:pt x="310572" y="126056"/>
                    <a:pt x="297628" y="119846"/>
                  </a:cubicBezTo>
                  <a:cubicBezTo>
                    <a:pt x="292694" y="118027"/>
                    <a:pt x="287217" y="120551"/>
                    <a:pt x="285398" y="125485"/>
                  </a:cubicBezTo>
                  <a:cubicBezTo>
                    <a:pt x="283826" y="129742"/>
                    <a:pt x="285474" y="134514"/>
                    <a:pt x="289341" y="136896"/>
                  </a:cubicBezTo>
                  <a:close/>
                  <a:moveTo>
                    <a:pt x="328013" y="189664"/>
                  </a:moveTo>
                  <a:cubicBezTo>
                    <a:pt x="330661" y="201351"/>
                    <a:pt x="332004" y="213305"/>
                    <a:pt x="332013" y="225288"/>
                  </a:cubicBezTo>
                  <a:cubicBezTo>
                    <a:pt x="332013" y="230545"/>
                    <a:pt x="336280" y="234813"/>
                    <a:pt x="341538" y="234813"/>
                  </a:cubicBezTo>
                  <a:lnTo>
                    <a:pt x="341538" y="234813"/>
                  </a:lnTo>
                  <a:cubicBezTo>
                    <a:pt x="346796" y="234813"/>
                    <a:pt x="351063" y="230545"/>
                    <a:pt x="351063" y="225288"/>
                  </a:cubicBezTo>
                  <a:cubicBezTo>
                    <a:pt x="351044" y="211857"/>
                    <a:pt x="349539" y="198475"/>
                    <a:pt x="346586" y="185378"/>
                  </a:cubicBezTo>
                  <a:cubicBezTo>
                    <a:pt x="345377" y="180120"/>
                    <a:pt x="340128" y="176834"/>
                    <a:pt x="334871" y="178044"/>
                  </a:cubicBezTo>
                  <a:cubicBezTo>
                    <a:pt x="329613" y="179253"/>
                    <a:pt x="326327" y="184502"/>
                    <a:pt x="327536" y="189760"/>
                  </a:cubicBezTo>
                  <a:close/>
                  <a:moveTo>
                    <a:pt x="340300" y="253767"/>
                  </a:moveTo>
                  <a:cubicBezTo>
                    <a:pt x="335080" y="253101"/>
                    <a:pt x="330308" y="256787"/>
                    <a:pt x="329641" y="261997"/>
                  </a:cubicBezTo>
                  <a:cubicBezTo>
                    <a:pt x="329632" y="262016"/>
                    <a:pt x="329632" y="262035"/>
                    <a:pt x="329632" y="262054"/>
                  </a:cubicBezTo>
                  <a:cubicBezTo>
                    <a:pt x="328013" y="274322"/>
                    <a:pt x="325755" y="286495"/>
                    <a:pt x="322869" y="298535"/>
                  </a:cubicBezTo>
                  <a:cubicBezTo>
                    <a:pt x="321631" y="303650"/>
                    <a:pt x="324774" y="308793"/>
                    <a:pt x="329889" y="310032"/>
                  </a:cubicBezTo>
                  <a:cubicBezTo>
                    <a:pt x="329927" y="310041"/>
                    <a:pt x="329975" y="310051"/>
                    <a:pt x="330013" y="310060"/>
                  </a:cubicBezTo>
                  <a:lnTo>
                    <a:pt x="332204" y="310060"/>
                  </a:lnTo>
                  <a:cubicBezTo>
                    <a:pt x="336718" y="310184"/>
                    <a:pt x="340690" y="307117"/>
                    <a:pt x="341729" y="302726"/>
                  </a:cubicBezTo>
                  <a:cubicBezTo>
                    <a:pt x="344777" y="289677"/>
                    <a:pt x="347158" y="276723"/>
                    <a:pt x="348777" y="264626"/>
                  </a:cubicBezTo>
                  <a:cubicBezTo>
                    <a:pt x="349539" y="259425"/>
                    <a:pt x="345939" y="254587"/>
                    <a:pt x="340738" y="253825"/>
                  </a:cubicBezTo>
                  <a:cubicBezTo>
                    <a:pt x="340586" y="253796"/>
                    <a:pt x="340443" y="253786"/>
                    <a:pt x="340300" y="253767"/>
                  </a:cubicBezTo>
                  <a:close/>
                  <a:moveTo>
                    <a:pt x="324488" y="328348"/>
                  </a:moveTo>
                  <a:cubicBezTo>
                    <a:pt x="319469" y="326872"/>
                    <a:pt x="314192" y="329720"/>
                    <a:pt x="312677" y="334730"/>
                  </a:cubicBezTo>
                  <a:cubicBezTo>
                    <a:pt x="309287" y="345817"/>
                    <a:pt x="304038" y="356256"/>
                    <a:pt x="297152" y="365591"/>
                  </a:cubicBezTo>
                  <a:lnTo>
                    <a:pt x="297152" y="365591"/>
                  </a:lnTo>
                  <a:cubicBezTo>
                    <a:pt x="284122" y="384774"/>
                    <a:pt x="261909" y="395642"/>
                    <a:pt x="238763" y="394166"/>
                  </a:cubicBezTo>
                  <a:cubicBezTo>
                    <a:pt x="199330" y="392356"/>
                    <a:pt x="112271" y="340636"/>
                    <a:pt x="72933" y="273008"/>
                  </a:cubicBezTo>
                  <a:cubicBezTo>
                    <a:pt x="51026" y="234908"/>
                    <a:pt x="48168" y="199951"/>
                    <a:pt x="64456" y="168233"/>
                  </a:cubicBezTo>
                  <a:cubicBezTo>
                    <a:pt x="87792" y="122322"/>
                    <a:pt x="129702" y="130609"/>
                    <a:pt x="151991" y="139658"/>
                  </a:cubicBezTo>
                  <a:cubicBezTo>
                    <a:pt x="157858" y="142858"/>
                    <a:pt x="164364" y="144687"/>
                    <a:pt x="171041" y="144992"/>
                  </a:cubicBezTo>
                  <a:lnTo>
                    <a:pt x="175422" y="144992"/>
                  </a:lnTo>
                  <a:lnTo>
                    <a:pt x="177994" y="141563"/>
                  </a:lnTo>
                  <a:cubicBezTo>
                    <a:pt x="187214" y="129580"/>
                    <a:pt x="194596" y="116284"/>
                    <a:pt x="199901" y="102129"/>
                  </a:cubicBezTo>
                  <a:cubicBezTo>
                    <a:pt x="213313" y="73602"/>
                    <a:pt x="230448" y="46989"/>
                    <a:pt x="250860" y="22977"/>
                  </a:cubicBezTo>
                  <a:lnTo>
                    <a:pt x="262671" y="32502"/>
                  </a:lnTo>
                  <a:lnTo>
                    <a:pt x="252384" y="44313"/>
                  </a:lnTo>
                  <a:cubicBezTo>
                    <a:pt x="236954" y="62258"/>
                    <a:pt x="229257" y="85575"/>
                    <a:pt x="230953" y="109178"/>
                  </a:cubicBezTo>
                  <a:lnTo>
                    <a:pt x="230953" y="110702"/>
                  </a:lnTo>
                  <a:cubicBezTo>
                    <a:pt x="234601" y="126294"/>
                    <a:pt x="236039" y="142325"/>
                    <a:pt x="235239" y="158327"/>
                  </a:cubicBezTo>
                  <a:lnTo>
                    <a:pt x="235239" y="158327"/>
                  </a:lnTo>
                  <a:cubicBezTo>
                    <a:pt x="234782" y="168423"/>
                    <a:pt x="233277" y="178444"/>
                    <a:pt x="230762" y="188236"/>
                  </a:cubicBezTo>
                  <a:cubicBezTo>
                    <a:pt x="229458" y="193331"/>
                    <a:pt x="232525" y="198522"/>
                    <a:pt x="237620" y="199827"/>
                  </a:cubicBezTo>
                  <a:cubicBezTo>
                    <a:pt x="237649" y="199837"/>
                    <a:pt x="237687" y="199846"/>
                    <a:pt x="237716" y="199856"/>
                  </a:cubicBezTo>
                  <a:lnTo>
                    <a:pt x="240002" y="199856"/>
                  </a:lnTo>
                  <a:cubicBezTo>
                    <a:pt x="244488" y="199989"/>
                    <a:pt x="248450" y="196970"/>
                    <a:pt x="249527" y="192617"/>
                  </a:cubicBezTo>
                  <a:cubicBezTo>
                    <a:pt x="252337" y="181606"/>
                    <a:pt x="254022" y="170338"/>
                    <a:pt x="254575" y="158994"/>
                  </a:cubicBezTo>
                  <a:lnTo>
                    <a:pt x="254575" y="158994"/>
                  </a:lnTo>
                  <a:cubicBezTo>
                    <a:pt x="255108" y="149469"/>
                    <a:pt x="254889" y="139915"/>
                    <a:pt x="253908" y="130419"/>
                  </a:cubicBezTo>
                  <a:lnTo>
                    <a:pt x="256861" y="130419"/>
                  </a:lnTo>
                  <a:cubicBezTo>
                    <a:pt x="262119" y="130104"/>
                    <a:pt x="266129" y="125580"/>
                    <a:pt x="265814" y="120322"/>
                  </a:cubicBezTo>
                  <a:cubicBezTo>
                    <a:pt x="265500" y="115064"/>
                    <a:pt x="260976" y="111054"/>
                    <a:pt x="255718" y="111369"/>
                  </a:cubicBezTo>
                  <a:lnTo>
                    <a:pt x="251146" y="111369"/>
                  </a:lnTo>
                  <a:cubicBezTo>
                    <a:pt x="251146" y="109369"/>
                    <a:pt x="250384" y="107559"/>
                    <a:pt x="250003" y="105844"/>
                  </a:cubicBezTo>
                  <a:cubicBezTo>
                    <a:pt x="248841" y="87518"/>
                    <a:pt x="254889" y="69468"/>
                    <a:pt x="266862" y="55552"/>
                  </a:cubicBezTo>
                  <a:lnTo>
                    <a:pt x="280292" y="40027"/>
                  </a:lnTo>
                  <a:cubicBezTo>
                    <a:pt x="285455" y="34064"/>
                    <a:pt x="284817" y="25043"/>
                    <a:pt x="278854" y="19871"/>
                  </a:cubicBezTo>
                  <a:cubicBezTo>
                    <a:pt x="278759" y="19795"/>
                    <a:pt x="278673" y="19719"/>
                    <a:pt x="278578" y="19643"/>
                  </a:cubicBezTo>
                  <a:lnTo>
                    <a:pt x="259528" y="3831"/>
                  </a:lnTo>
                  <a:cubicBezTo>
                    <a:pt x="253508" y="-1083"/>
                    <a:pt x="244678" y="-369"/>
                    <a:pt x="239525" y="5451"/>
                  </a:cubicBezTo>
                  <a:cubicBezTo>
                    <a:pt x="216370" y="32149"/>
                    <a:pt x="197130" y="62010"/>
                    <a:pt x="182375" y="94128"/>
                  </a:cubicBezTo>
                  <a:cubicBezTo>
                    <a:pt x="178413" y="104673"/>
                    <a:pt x="173098" y="114664"/>
                    <a:pt x="166564" y="123846"/>
                  </a:cubicBezTo>
                  <a:cubicBezTo>
                    <a:pt x="164087" y="123056"/>
                    <a:pt x="161668" y="122103"/>
                    <a:pt x="159325" y="120989"/>
                  </a:cubicBezTo>
                  <a:cubicBezTo>
                    <a:pt x="110938" y="101939"/>
                    <a:pt x="69028" y="116036"/>
                    <a:pt x="47311" y="159089"/>
                  </a:cubicBezTo>
                  <a:cubicBezTo>
                    <a:pt x="28261" y="196617"/>
                    <a:pt x="31309" y="239194"/>
                    <a:pt x="56360" y="282342"/>
                  </a:cubicBezTo>
                  <a:cubicBezTo>
                    <a:pt x="96746" y="351875"/>
                    <a:pt x="188567" y="410644"/>
                    <a:pt x="237335" y="412930"/>
                  </a:cubicBezTo>
                  <a:lnTo>
                    <a:pt x="241907" y="412930"/>
                  </a:lnTo>
                  <a:cubicBezTo>
                    <a:pt x="269758" y="413130"/>
                    <a:pt x="295923" y="399633"/>
                    <a:pt x="311915" y="376830"/>
                  </a:cubicBezTo>
                  <a:lnTo>
                    <a:pt x="311915" y="376830"/>
                  </a:lnTo>
                  <a:cubicBezTo>
                    <a:pt x="320088" y="365648"/>
                    <a:pt x="326365" y="353189"/>
                    <a:pt x="330489" y="339969"/>
                  </a:cubicBezTo>
                  <a:cubicBezTo>
                    <a:pt x="331880" y="335120"/>
                    <a:pt x="329251" y="330015"/>
                    <a:pt x="324488" y="328348"/>
                  </a:cubicBezTo>
                  <a:close/>
                  <a:moveTo>
                    <a:pt x="231239" y="217191"/>
                  </a:moveTo>
                  <a:cubicBezTo>
                    <a:pt x="226638" y="214639"/>
                    <a:pt x="220837" y="216296"/>
                    <a:pt x="218285" y="220897"/>
                  </a:cubicBezTo>
                  <a:cubicBezTo>
                    <a:pt x="218285" y="220897"/>
                    <a:pt x="218285" y="220906"/>
                    <a:pt x="218285" y="220906"/>
                  </a:cubicBezTo>
                  <a:cubicBezTo>
                    <a:pt x="212522" y="231269"/>
                    <a:pt x="205483" y="240871"/>
                    <a:pt x="197330" y="249481"/>
                  </a:cubicBezTo>
                  <a:cubicBezTo>
                    <a:pt x="193729" y="253320"/>
                    <a:pt x="193920" y="259359"/>
                    <a:pt x="197758" y="262959"/>
                  </a:cubicBezTo>
                  <a:cubicBezTo>
                    <a:pt x="201597" y="266560"/>
                    <a:pt x="207636" y="266369"/>
                    <a:pt x="211236" y="262530"/>
                  </a:cubicBezTo>
                  <a:cubicBezTo>
                    <a:pt x="220437" y="252644"/>
                    <a:pt x="228410" y="241671"/>
                    <a:pt x="234953" y="229860"/>
                  </a:cubicBezTo>
                  <a:cubicBezTo>
                    <a:pt x="237316" y="225326"/>
                    <a:pt x="235677" y="219734"/>
                    <a:pt x="231239" y="217191"/>
                  </a:cubicBezTo>
                  <a:close/>
                  <a:moveTo>
                    <a:pt x="89411" y="101748"/>
                  </a:moveTo>
                  <a:cubicBezTo>
                    <a:pt x="91183" y="104377"/>
                    <a:pt x="94145" y="105939"/>
                    <a:pt x="97317" y="105939"/>
                  </a:cubicBezTo>
                  <a:cubicBezTo>
                    <a:pt x="99213" y="105939"/>
                    <a:pt x="101070" y="105378"/>
                    <a:pt x="102651" y="104320"/>
                  </a:cubicBezTo>
                  <a:cubicBezTo>
                    <a:pt x="106995" y="101348"/>
                    <a:pt x="108099" y="95424"/>
                    <a:pt x="105128" y="91080"/>
                  </a:cubicBezTo>
                  <a:lnTo>
                    <a:pt x="76553" y="48408"/>
                  </a:lnTo>
                  <a:lnTo>
                    <a:pt x="8163" y="62791"/>
                  </a:lnTo>
                  <a:cubicBezTo>
                    <a:pt x="2953" y="63525"/>
                    <a:pt x="-676" y="68335"/>
                    <a:pt x="57" y="73545"/>
                  </a:cubicBezTo>
                  <a:cubicBezTo>
                    <a:pt x="781" y="78755"/>
                    <a:pt x="5601" y="82384"/>
                    <a:pt x="10811" y="81660"/>
                  </a:cubicBezTo>
                  <a:cubicBezTo>
                    <a:pt x="11268" y="81593"/>
                    <a:pt x="11716" y="81498"/>
                    <a:pt x="12164" y="81365"/>
                  </a:cubicBezTo>
                  <a:lnTo>
                    <a:pt x="67980" y="69649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</p:grpSp>
      <p:sp>
        <p:nvSpPr>
          <p:cNvPr id="10" name="Oval 99">
            <a:extLst>
              <a:ext uri="{FF2B5EF4-FFF2-40B4-BE49-F238E27FC236}">
                <a16:creationId xmlns:a16="http://schemas.microsoft.com/office/drawing/2014/main" id="{3567CC48-2EDD-5013-BFD9-5DA9784F1AAC}"/>
              </a:ext>
            </a:extLst>
          </p:cNvPr>
          <p:cNvSpPr/>
          <p:nvPr/>
        </p:nvSpPr>
        <p:spPr>
          <a:xfrm>
            <a:off x="2012129" y="3102315"/>
            <a:ext cx="1313669" cy="1138857"/>
          </a:xfrm>
          <a:prstGeom prst="ellipse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49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%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of global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CV deaths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 are due to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CHD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</a:t>
            </a:r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027A7BCF-CF27-5A13-1386-8A7528E1CE73}"/>
              </a:ext>
            </a:extLst>
          </p:cNvPr>
          <p:cNvGrpSpPr/>
          <p:nvPr/>
        </p:nvGrpSpPr>
        <p:grpSpPr>
          <a:xfrm>
            <a:off x="4086921" y="3740667"/>
            <a:ext cx="1010681" cy="798324"/>
            <a:chOff x="6096000" y="4982464"/>
            <a:chExt cx="648500" cy="648500"/>
          </a:xfrm>
        </p:grpSpPr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4D6FDF33-5AC1-74DB-F00A-8C7682C8D208}"/>
                </a:ext>
              </a:extLst>
            </p:cNvPr>
            <p:cNvSpPr/>
            <p:nvPr/>
          </p:nvSpPr>
          <p:spPr>
            <a:xfrm>
              <a:off x="6096000" y="4982464"/>
              <a:ext cx="648500" cy="6485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3" name="Graphic 27">
              <a:extLst>
                <a:ext uri="{FF2B5EF4-FFF2-40B4-BE49-F238E27FC236}">
                  <a16:creationId xmlns:a16="http://schemas.microsoft.com/office/drawing/2014/main" id="{151F736A-F8E5-ED14-E700-F979FA985CD3}"/>
                </a:ext>
              </a:extLst>
            </p:cNvPr>
            <p:cNvSpPr/>
            <p:nvPr/>
          </p:nvSpPr>
          <p:spPr>
            <a:xfrm>
              <a:off x="6252039" y="5080216"/>
              <a:ext cx="325218" cy="430898"/>
            </a:xfrm>
            <a:custGeom>
              <a:avLst/>
              <a:gdLst>
                <a:gd name="connsiteX0" fmla="*/ 137313 w 337378"/>
                <a:gd name="connsiteY0" fmla="*/ 130360 h 447008"/>
                <a:gd name="connsiteX1" fmla="*/ 137313 w 337378"/>
                <a:gd name="connsiteY1" fmla="*/ 298857 h 447008"/>
                <a:gd name="connsiteX2" fmla="*/ 116101 w 337378"/>
                <a:gd name="connsiteY2" fmla="*/ 318777 h 447008"/>
                <a:gd name="connsiteX3" fmla="*/ 115787 w 337378"/>
                <a:gd name="connsiteY3" fmla="*/ 318765 h 447008"/>
                <a:gd name="connsiteX4" fmla="*/ 95975 w 337378"/>
                <a:gd name="connsiteY4" fmla="*/ 318765 h 447008"/>
                <a:gd name="connsiteX5" fmla="*/ 95975 w 337378"/>
                <a:gd name="connsiteY5" fmla="*/ 437446 h 447008"/>
                <a:gd name="connsiteX6" fmla="*/ 86450 w 337378"/>
                <a:gd name="connsiteY6" fmla="*/ 446971 h 447008"/>
                <a:gd name="connsiteX7" fmla="*/ 76925 w 337378"/>
                <a:gd name="connsiteY7" fmla="*/ 437446 h 447008"/>
                <a:gd name="connsiteX8" fmla="*/ 76925 w 337378"/>
                <a:gd name="connsiteY8" fmla="*/ 299715 h 447008"/>
                <a:gd name="connsiteX9" fmla="*/ 115787 w 337378"/>
                <a:gd name="connsiteY9" fmla="*/ 299715 h 447008"/>
                <a:gd name="connsiteX10" fmla="*/ 118073 w 337378"/>
                <a:gd name="connsiteY10" fmla="*/ 298857 h 447008"/>
                <a:gd name="connsiteX11" fmla="*/ 118073 w 337378"/>
                <a:gd name="connsiteY11" fmla="*/ 130360 h 447008"/>
                <a:gd name="connsiteX12" fmla="*/ 115882 w 337378"/>
                <a:gd name="connsiteY12" fmla="*/ 129693 h 447008"/>
                <a:gd name="connsiteX13" fmla="*/ 21299 w 337378"/>
                <a:gd name="connsiteY13" fmla="*/ 129693 h 447008"/>
                <a:gd name="connsiteX14" fmla="*/ 19013 w 337378"/>
                <a:gd name="connsiteY14" fmla="*/ 130551 h 447008"/>
                <a:gd name="connsiteX15" fmla="*/ 19013 w 337378"/>
                <a:gd name="connsiteY15" fmla="*/ 298857 h 447008"/>
                <a:gd name="connsiteX16" fmla="*/ 21299 w 337378"/>
                <a:gd name="connsiteY16" fmla="*/ 299524 h 447008"/>
                <a:gd name="connsiteX17" fmla="*/ 60066 w 337378"/>
                <a:gd name="connsiteY17" fmla="*/ 299524 h 447008"/>
                <a:gd name="connsiteX18" fmla="*/ 60066 w 337378"/>
                <a:gd name="connsiteY18" fmla="*/ 437446 h 447008"/>
                <a:gd name="connsiteX19" fmla="*/ 50541 w 337378"/>
                <a:gd name="connsiteY19" fmla="*/ 446971 h 447008"/>
                <a:gd name="connsiteX20" fmla="*/ 41016 w 337378"/>
                <a:gd name="connsiteY20" fmla="*/ 437446 h 447008"/>
                <a:gd name="connsiteX21" fmla="*/ 41016 w 337378"/>
                <a:gd name="connsiteY21" fmla="*/ 318765 h 447008"/>
                <a:gd name="connsiteX22" fmla="*/ 21299 w 337378"/>
                <a:gd name="connsiteY22" fmla="*/ 318765 h 447008"/>
                <a:gd name="connsiteX23" fmla="*/ -37 w 337378"/>
                <a:gd name="connsiteY23" fmla="*/ 299048 h 447008"/>
                <a:gd name="connsiteX24" fmla="*/ -37 w 337378"/>
                <a:gd name="connsiteY24" fmla="*/ 130360 h 447008"/>
                <a:gd name="connsiteX25" fmla="*/ 21299 w 337378"/>
                <a:gd name="connsiteY25" fmla="*/ 110643 h 447008"/>
                <a:gd name="connsiteX26" fmla="*/ 115882 w 337378"/>
                <a:gd name="connsiteY26" fmla="*/ 110643 h 447008"/>
                <a:gd name="connsiteX27" fmla="*/ 137313 w 337378"/>
                <a:gd name="connsiteY27" fmla="*/ 130325 h 447008"/>
                <a:gd name="connsiteX28" fmla="*/ 137313 w 337378"/>
                <a:gd name="connsiteY28" fmla="*/ 130360 h 447008"/>
                <a:gd name="connsiteX29" fmla="*/ 24918 w 337378"/>
                <a:gd name="connsiteY29" fmla="*/ 43587 h 447008"/>
                <a:gd name="connsiteX30" fmla="*/ 68543 w 337378"/>
                <a:gd name="connsiteY30" fmla="*/ -37 h 447008"/>
                <a:gd name="connsiteX31" fmla="*/ 112167 w 337378"/>
                <a:gd name="connsiteY31" fmla="*/ 43587 h 447008"/>
                <a:gd name="connsiteX32" fmla="*/ 68543 w 337378"/>
                <a:gd name="connsiteY32" fmla="*/ 87212 h 447008"/>
                <a:gd name="connsiteX33" fmla="*/ 68448 w 337378"/>
                <a:gd name="connsiteY33" fmla="*/ 87212 h 447008"/>
                <a:gd name="connsiteX34" fmla="*/ 24918 w 337378"/>
                <a:gd name="connsiteY34" fmla="*/ 43587 h 447008"/>
                <a:gd name="connsiteX35" fmla="*/ 43968 w 337378"/>
                <a:gd name="connsiteY35" fmla="*/ 43587 h 447008"/>
                <a:gd name="connsiteX36" fmla="*/ 68448 w 337378"/>
                <a:gd name="connsiteY36" fmla="*/ 68257 h 447008"/>
                <a:gd name="connsiteX37" fmla="*/ 93117 w 337378"/>
                <a:gd name="connsiteY37" fmla="*/ 43778 h 447008"/>
                <a:gd name="connsiteX38" fmla="*/ 68638 w 337378"/>
                <a:gd name="connsiteY38" fmla="*/ 19108 h 447008"/>
                <a:gd name="connsiteX39" fmla="*/ 68448 w 337378"/>
                <a:gd name="connsiteY39" fmla="*/ 19108 h 447008"/>
                <a:gd name="connsiteX40" fmla="*/ 43968 w 337378"/>
                <a:gd name="connsiteY40" fmla="*/ 43587 h 447008"/>
                <a:gd name="connsiteX41" fmla="*/ 337338 w 337378"/>
                <a:gd name="connsiteY41" fmla="*/ 187986 h 447008"/>
                <a:gd name="connsiteX42" fmla="*/ 337338 w 337378"/>
                <a:gd name="connsiteY42" fmla="*/ 203512 h 447008"/>
                <a:gd name="connsiteX43" fmla="*/ 323622 w 337378"/>
                <a:gd name="connsiteY43" fmla="*/ 217608 h 447008"/>
                <a:gd name="connsiteX44" fmla="*/ 323527 w 337378"/>
                <a:gd name="connsiteY44" fmla="*/ 217609 h 447008"/>
                <a:gd name="connsiteX45" fmla="*/ 257805 w 337378"/>
                <a:gd name="connsiteY45" fmla="*/ 217609 h 447008"/>
                <a:gd name="connsiteX46" fmla="*/ 257805 w 337378"/>
                <a:gd name="connsiteY46" fmla="*/ 352388 h 447008"/>
                <a:gd name="connsiteX47" fmla="*/ 318288 w 337378"/>
                <a:gd name="connsiteY47" fmla="*/ 352388 h 447008"/>
                <a:gd name="connsiteX48" fmla="*/ 327813 w 337378"/>
                <a:gd name="connsiteY48" fmla="*/ 361913 h 447008"/>
                <a:gd name="connsiteX49" fmla="*/ 318288 w 337378"/>
                <a:gd name="connsiteY49" fmla="*/ 371438 h 447008"/>
                <a:gd name="connsiteX50" fmla="*/ 179223 w 337378"/>
                <a:gd name="connsiteY50" fmla="*/ 371438 h 447008"/>
                <a:gd name="connsiteX51" fmla="*/ 169698 w 337378"/>
                <a:gd name="connsiteY51" fmla="*/ 361913 h 447008"/>
                <a:gd name="connsiteX52" fmla="*/ 179223 w 337378"/>
                <a:gd name="connsiteY52" fmla="*/ 352388 h 447008"/>
                <a:gd name="connsiteX53" fmla="*/ 239231 w 337378"/>
                <a:gd name="connsiteY53" fmla="*/ 352388 h 447008"/>
                <a:gd name="connsiteX54" fmla="*/ 239231 w 337378"/>
                <a:gd name="connsiteY54" fmla="*/ 217609 h 447008"/>
                <a:gd name="connsiteX55" fmla="*/ 173413 w 337378"/>
                <a:gd name="connsiteY55" fmla="*/ 217609 h 447008"/>
                <a:gd name="connsiteX56" fmla="*/ 159602 w 337378"/>
                <a:gd name="connsiteY56" fmla="*/ 203609 h 447008"/>
                <a:gd name="connsiteX57" fmla="*/ 159602 w 337378"/>
                <a:gd name="connsiteY57" fmla="*/ 203512 h 447008"/>
                <a:gd name="connsiteX58" fmla="*/ 159602 w 337378"/>
                <a:gd name="connsiteY58" fmla="*/ 187986 h 447008"/>
                <a:gd name="connsiteX59" fmla="*/ 173413 w 337378"/>
                <a:gd name="connsiteY59" fmla="*/ 173794 h 447008"/>
                <a:gd name="connsiteX60" fmla="*/ 173413 w 337378"/>
                <a:gd name="connsiteY60" fmla="*/ 173794 h 447008"/>
                <a:gd name="connsiteX61" fmla="*/ 318288 w 337378"/>
                <a:gd name="connsiteY61" fmla="*/ 173794 h 447008"/>
                <a:gd name="connsiteX62" fmla="*/ 318288 w 337378"/>
                <a:gd name="connsiteY62" fmla="*/ 152458 h 447008"/>
                <a:gd name="connsiteX63" fmla="*/ 257805 w 337378"/>
                <a:gd name="connsiteY63" fmla="*/ 152458 h 447008"/>
                <a:gd name="connsiteX64" fmla="*/ 257805 w 337378"/>
                <a:gd name="connsiteY64" fmla="*/ 155316 h 447008"/>
                <a:gd name="connsiteX65" fmla="*/ 248280 w 337378"/>
                <a:gd name="connsiteY65" fmla="*/ 164841 h 447008"/>
                <a:gd name="connsiteX66" fmla="*/ 238755 w 337378"/>
                <a:gd name="connsiteY66" fmla="*/ 155316 h 447008"/>
                <a:gd name="connsiteX67" fmla="*/ 238755 w 337378"/>
                <a:gd name="connsiteY67" fmla="*/ 152458 h 447008"/>
                <a:gd name="connsiteX68" fmla="*/ 226087 w 337378"/>
                <a:gd name="connsiteY68" fmla="*/ 152458 h 447008"/>
                <a:gd name="connsiteX69" fmla="*/ 211609 w 337378"/>
                <a:gd name="connsiteY69" fmla="*/ 164650 h 447008"/>
                <a:gd name="connsiteX70" fmla="*/ 185319 w 337378"/>
                <a:gd name="connsiteY70" fmla="*/ 164650 h 447008"/>
                <a:gd name="connsiteX71" fmla="*/ 170842 w 337378"/>
                <a:gd name="connsiteY71" fmla="*/ 152458 h 447008"/>
                <a:gd name="connsiteX72" fmla="*/ 161983 w 337378"/>
                <a:gd name="connsiteY72" fmla="*/ 152458 h 447008"/>
                <a:gd name="connsiteX73" fmla="*/ 152458 w 337378"/>
                <a:gd name="connsiteY73" fmla="*/ 142933 h 447008"/>
                <a:gd name="connsiteX74" fmla="*/ 161983 w 337378"/>
                <a:gd name="connsiteY74" fmla="*/ 133408 h 447008"/>
                <a:gd name="connsiteX75" fmla="*/ 170842 w 337378"/>
                <a:gd name="connsiteY75" fmla="*/ 133408 h 447008"/>
                <a:gd name="connsiteX76" fmla="*/ 185319 w 337378"/>
                <a:gd name="connsiteY76" fmla="*/ 121311 h 447008"/>
                <a:gd name="connsiteX77" fmla="*/ 211609 w 337378"/>
                <a:gd name="connsiteY77" fmla="*/ 121311 h 447008"/>
                <a:gd name="connsiteX78" fmla="*/ 226087 w 337378"/>
                <a:gd name="connsiteY78" fmla="*/ 133408 h 447008"/>
                <a:gd name="connsiteX79" fmla="*/ 238755 w 337378"/>
                <a:gd name="connsiteY79" fmla="*/ 133408 h 447008"/>
                <a:gd name="connsiteX80" fmla="*/ 238755 w 337378"/>
                <a:gd name="connsiteY80" fmla="*/ 132646 h 447008"/>
                <a:gd name="connsiteX81" fmla="*/ 248280 w 337378"/>
                <a:gd name="connsiteY81" fmla="*/ 123121 h 447008"/>
                <a:gd name="connsiteX82" fmla="*/ 257805 w 337378"/>
                <a:gd name="connsiteY82" fmla="*/ 132646 h 447008"/>
                <a:gd name="connsiteX83" fmla="*/ 257805 w 337378"/>
                <a:gd name="connsiteY83" fmla="*/ 133408 h 447008"/>
                <a:gd name="connsiteX84" fmla="*/ 321527 w 337378"/>
                <a:gd name="connsiteY84" fmla="*/ 133408 h 447008"/>
                <a:gd name="connsiteX85" fmla="*/ 337338 w 337378"/>
                <a:gd name="connsiteY85" fmla="*/ 149886 h 447008"/>
                <a:gd name="connsiteX86" fmla="*/ 337338 w 337378"/>
                <a:gd name="connsiteY86" fmla="*/ 187986 h 447008"/>
                <a:gd name="connsiteX87" fmla="*/ 207798 w 337378"/>
                <a:gd name="connsiteY87" fmla="*/ 140361 h 447008"/>
                <a:gd name="connsiteX88" fmla="*/ 188748 w 337378"/>
                <a:gd name="connsiteY88" fmla="*/ 140361 h 447008"/>
                <a:gd name="connsiteX89" fmla="*/ 188748 w 337378"/>
                <a:gd name="connsiteY89" fmla="*/ 145600 h 447008"/>
                <a:gd name="connsiteX90" fmla="*/ 207798 w 337378"/>
                <a:gd name="connsiteY90" fmla="*/ 145600 h 447008"/>
                <a:gd name="connsiteX91" fmla="*/ 318288 w 337378"/>
                <a:gd name="connsiteY91" fmla="*/ 192844 h 447008"/>
                <a:gd name="connsiteX92" fmla="*/ 178557 w 337378"/>
                <a:gd name="connsiteY92" fmla="*/ 192844 h 447008"/>
                <a:gd name="connsiteX93" fmla="*/ 178557 w 337378"/>
                <a:gd name="connsiteY93" fmla="*/ 198559 h 447008"/>
                <a:gd name="connsiteX94" fmla="*/ 318288 w 337378"/>
                <a:gd name="connsiteY94" fmla="*/ 198559 h 447008"/>
                <a:gd name="connsiteX95" fmla="*/ 332100 w 337378"/>
                <a:gd name="connsiteY95" fmla="*/ 393822 h 447008"/>
                <a:gd name="connsiteX96" fmla="*/ 332100 w 337378"/>
                <a:gd name="connsiteY96" fmla="*/ 409252 h 447008"/>
                <a:gd name="connsiteX97" fmla="*/ 318955 w 337378"/>
                <a:gd name="connsiteY97" fmla="*/ 423540 h 447008"/>
                <a:gd name="connsiteX98" fmla="*/ 178271 w 337378"/>
                <a:gd name="connsiteY98" fmla="*/ 423540 h 447008"/>
                <a:gd name="connsiteX99" fmla="*/ 164746 w 337378"/>
                <a:gd name="connsiteY99" fmla="*/ 409347 h 447008"/>
                <a:gd name="connsiteX100" fmla="*/ 164746 w 337378"/>
                <a:gd name="connsiteY100" fmla="*/ 393822 h 447008"/>
                <a:gd name="connsiteX101" fmla="*/ 178271 w 337378"/>
                <a:gd name="connsiteY101" fmla="*/ 379629 h 447008"/>
                <a:gd name="connsiteX102" fmla="*/ 318955 w 337378"/>
                <a:gd name="connsiteY102" fmla="*/ 379629 h 447008"/>
                <a:gd name="connsiteX103" fmla="*/ 332481 w 337378"/>
                <a:gd name="connsiteY103" fmla="*/ 393822 h 447008"/>
                <a:gd name="connsiteX104" fmla="*/ 313050 w 337378"/>
                <a:gd name="connsiteY104" fmla="*/ 398679 h 447008"/>
                <a:gd name="connsiteX105" fmla="*/ 183796 w 337378"/>
                <a:gd name="connsiteY105" fmla="*/ 398679 h 447008"/>
                <a:gd name="connsiteX106" fmla="*/ 183796 w 337378"/>
                <a:gd name="connsiteY106" fmla="*/ 404490 h 447008"/>
                <a:gd name="connsiteX107" fmla="*/ 313431 w 337378"/>
                <a:gd name="connsiteY107" fmla="*/ 404490 h 4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337378" h="447008">
                  <a:moveTo>
                    <a:pt x="137313" y="130360"/>
                  </a:moveTo>
                  <a:lnTo>
                    <a:pt x="137313" y="298857"/>
                  </a:lnTo>
                  <a:cubicBezTo>
                    <a:pt x="136961" y="310215"/>
                    <a:pt x="127465" y="319133"/>
                    <a:pt x="116101" y="318777"/>
                  </a:cubicBezTo>
                  <a:cubicBezTo>
                    <a:pt x="115996" y="318774"/>
                    <a:pt x="115892" y="318769"/>
                    <a:pt x="115787" y="318765"/>
                  </a:cubicBezTo>
                  <a:lnTo>
                    <a:pt x="95975" y="318765"/>
                  </a:lnTo>
                  <a:lnTo>
                    <a:pt x="95975" y="437446"/>
                  </a:lnTo>
                  <a:cubicBezTo>
                    <a:pt x="95975" y="442707"/>
                    <a:pt x="91708" y="446971"/>
                    <a:pt x="86450" y="446971"/>
                  </a:cubicBezTo>
                  <a:cubicBezTo>
                    <a:pt x="81192" y="446971"/>
                    <a:pt x="76925" y="442707"/>
                    <a:pt x="76925" y="437446"/>
                  </a:cubicBezTo>
                  <a:lnTo>
                    <a:pt x="76925" y="299715"/>
                  </a:lnTo>
                  <a:lnTo>
                    <a:pt x="115787" y="299715"/>
                  </a:lnTo>
                  <a:cubicBezTo>
                    <a:pt x="116644" y="299815"/>
                    <a:pt x="117492" y="299495"/>
                    <a:pt x="118073" y="298857"/>
                  </a:cubicBezTo>
                  <a:lnTo>
                    <a:pt x="118073" y="130360"/>
                  </a:lnTo>
                  <a:cubicBezTo>
                    <a:pt x="117425" y="129918"/>
                    <a:pt x="116663" y="129686"/>
                    <a:pt x="115882" y="129693"/>
                  </a:cubicBezTo>
                  <a:lnTo>
                    <a:pt x="21299" y="129693"/>
                  </a:lnTo>
                  <a:cubicBezTo>
                    <a:pt x="20451" y="129623"/>
                    <a:pt x="19613" y="129937"/>
                    <a:pt x="19013" y="130551"/>
                  </a:cubicBezTo>
                  <a:lnTo>
                    <a:pt x="19013" y="298857"/>
                  </a:lnTo>
                  <a:cubicBezTo>
                    <a:pt x="19670" y="299338"/>
                    <a:pt x="20480" y="299574"/>
                    <a:pt x="21299" y="299524"/>
                  </a:cubicBezTo>
                  <a:lnTo>
                    <a:pt x="60066" y="299524"/>
                  </a:lnTo>
                  <a:lnTo>
                    <a:pt x="60066" y="437446"/>
                  </a:lnTo>
                  <a:cubicBezTo>
                    <a:pt x="60066" y="442707"/>
                    <a:pt x="55799" y="446971"/>
                    <a:pt x="50541" y="446971"/>
                  </a:cubicBezTo>
                  <a:cubicBezTo>
                    <a:pt x="45283" y="446971"/>
                    <a:pt x="41016" y="442707"/>
                    <a:pt x="41016" y="437446"/>
                  </a:cubicBezTo>
                  <a:lnTo>
                    <a:pt x="41016" y="318765"/>
                  </a:lnTo>
                  <a:lnTo>
                    <a:pt x="21299" y="318765"/>
                  </a:lnTo>
                  <a:cubicBezTo>
                    <a:pt x="9974" y="319194"/>
                    <a:pt x="430" y="310376"/>
                    <a:pt x="-37" y="299048"/>
                  </a:cubicBezTo>
                  <a:lnTo>
                    <a:pt x="-37" y="130360"/>
                  </a:lnTo>
                  <a:cubicBezTo>
                    <a:pt x="430" y="119032"/>
                    <a:pt x="9974" y="110214"/>
                    <a:pt x="21299" y="110643"/>
                  </a:cubicBezTo>
                  <a:lnTo>
                    <a:pt x="115882" y="110643"/>
                  </a:lnTo>
                  <a:cubicBezTo>
                    <a:pt x="127236" y="110160"/>
                    <a:pt x="136828" y="118972"/>
                    <a:pt x="137313" y="130325"/>
                  </a:cubicBezTo>
                  <a:cubicBezTo>
                    <a:pt x="137313" y="130336"/>
                    <a:pt x="137313" y="130349"/>
                    <a:pt x="137313" y="130360"/>
                  </a:cubicBezTo>
                  <a:close/>
                  <a:moveTo>
                    <a:pt x="24918" y="43587"/>
                  </a:moveTo>
                  <a:cubicBezTo>
                    <a:pt x="24918" y="19494"/>
                    <a:pt x="44454" y="-37"/>
                    <a:pt x="68543" y="-37"/>
                  </a:cubicBezTo>
                  <a:cubicBezTo>
                    <a:pt x="92632" y="-37"/>
                    <a:pt x="112167" y="19495"/>
                    <a:pt x="112167" y="43587"/>
                  </a:cubicBezTo>
                  <a:cubicBezTo>
                    <a:pt x="112167" y="67681"/>
                    <a:pt x="92632" y="87212"/>
                    <a:pt x="68543" y="87212"/>
                  </a:cubicBezTo>
                  <a:cubicBezTo>
                    <a:pt x="68514" y="87212"/>
                    <a:pt x="68476" y="87212"/>
                    <a:pt x="68448" y="87212"/>
                  </a:cubicBezTo>
                  <a:cubicBezTo>
                    <a:pt x="44388" y="87159"/>
                    <a:pt x="24918" y="67644"/>
                    <a:pt x="24918" y="43587"/>
                  </a:cubicBezTo>
                  <a:close/>
                  <a:moveTo>
                    <a:pt x="43968" y="43587"/>
                  </a:moveTo>
                  <a:cubicBezTo>
                    <a:pt x="43911" y="57159"/>
                    <a:pt x="54875" y="68205"/>
                    <a:pt x="68448" y="68257"/>
                  </a:cubicBezTo>
                  <a:cubicBezTo>
                    <a:pt x="82021" y="68309"/>
                    <a:pt x="93060" y="57349"/>
                    <a:pt x="93117" y="43778"/>
                  </a:cubicBezTo>
                  <a:cubicBezTo>
                    <a:pt x="93165" y="30206"/>
                    <a:pt x="82211" y="19160"/>
                    <a:pt x="68638" y="19108"/>
                  </a:cubicBezTo>
                  <a:cubicBezTo>
                    <a:pt x="68572" y="19108"/>
                    <a:pt x="68514" y="19108"/>
                    <a:pt x="68448" y="19108"/>
                  </a:cubicBezTo>
                  <a:cubicBezTo>
                    <a:pt x="54951" y="19160"/>
                    <a:pt x="44016" y="30089"/>
                    <a:pt x="43968" y="43587"/>
                  </a:cubicBezTo>
                  <a:close/>
                  <a:moveTo>
                    <a:pt x="337338" y="187986"/>
                  </a:moveTo>
                  <a:lnTo>
                    <a:pt x="337338" y="203512"/>
                  </a:lnTo>
                  <a:cubicBezTo>
                    <a:pt x="337443" y="211192"/>
                    <a:pt x="331300" y="217502"/>
                    <a:pt x="323622" y="217608"/>
                  </a:cubicBezTo>
                  <a:cubicBezTo>
                    <a:pt x="323594" y="217608"/>
                    <a:pt x="323556" y="217609"/>
                    <a:pt x="323527" y="217609"/>
                  </a:cubicBezTo>
                  <a:lnTo>
                    <a:pt x="257805" y="217609"/>
                  </a:lnTo>
                  <a:lnTo>
                    <a:pt x="257805" y="352388"/>
                  </a:lnTo>
                  <a:lnTo>
                    <a:pt x="318288" y="352388"/>
                  </a:lnTo>
                  <a:cubicBezTo>
                    <a:pt x="323546" y="352388"/>
                    <a:pt x="327813" y="356652"/>
                    <a:pt x="327813" y="361913"/>
                  </a:cubicBezTo>
                  <a:cubicBezTo>
                    <a:pt x="327813" y="367173"/>
                    <a:pt x="323546" y="371438"/>
                    <a:pt x="318288" y="371438"/>
                  </a:cubicBezTo>
                  <a:lnTo>
                    <a:pt x="179223" y="371438"/>
                  </a:lnTo>
                  <a:cubicBezTo>
                    <a:pt x="173966" y="371438"/>
                    <a:pt x="169698" y="367173"/>
                    <a:pt x="169698" y="361913"/>
                  </a:cubicBezTo>
                  <a:cubicBezTo>
                    <a:pt x="169698" y="356652"/>
                    <a:pt x="173966" y="352388"/>
                    <a:pt x="179223" y="352388"/>
                  </a:cubicBezTo>
                  <a:lnTo>
                    <a:pt x="239231" y="352388"/>
                  </a:lnTo>
                  <a:lnTo>
                    <a:pt x="239231" y="217609"/>
                  </a:lnTo>
                  <a:lnTo>
                    <a:pt x="173413" y="217609"/>
                  </a:lnTo>
                  <a:cubicBezTo>
                    <a:pt x="165736" y="217558"/>
                    <a:pt x="159545" y="211289"/>
                    <a:pt x="159602" y="203609"/>
                  </a:cubicBezTo>
                  <a:cubicBezTo>
                    <a:pt x="159602" y="203577"/>
                    <a:pt x="159602" y="203544"/>
                    <a:pt x="159602" y="203512"/>
                  </a:cubicBezTo>
                  <a:lnTo>
                    <a:pt x="159602" y="187986"/>
                  </a:lnTo>
                  <a:cubicBezTo>
                    <a:pt x="159497" y="180254"/>
                    <a:pt x="165679" y="173900"/>
                    <a:pt x="173413" y="173794"/>
                  </a:cubicBezTo>
                  <a:cubicBezTo>
                    <a:pt x="173413" y="173794"/>
                    <a:pt x="173413" y="173794"/>
                    <a:pt x="173413" y="173794"/>
                  </a:cubicBezTo>
                  <a:lnTo>
                    <a:pt x="318288" y="173794"/>
                  </a:lnTo>
                  <a:lnTo>
                    <a:pt x="318288" y="152458"/>
                  </a:lnTo>
                  <a:lnTo>
                    <a:pt x="257805" y="152458"/>
                  </a:lnTo>
                  <a:lnTo>
                    <a:pt x="257805" y="155316"/>
                  </a:lnTo>
                  <a:cubicBezTo>
                    <a:pt x="257805" y="160576"/>
                    <a:pt x="253538" y="164841"/>
                    <a:pt x="248280" y="164841"/>
                  </a:cubicBezTo>
                  <a:cubicBezTo>
                    <a:pt x="243022" y="164841"/>
                    <a:pt x="238755" y="160576"/>
                    <a:pt x="238755" y="155316"/>
                  </a:cubicBezTo>
                  <a:lnTo>
                    <a:pt x="238755" y="152458"/>
                  </a:lnTo>
                  <a:lnTo>
                    <a:pt x="226087" y="152458"/>
                  </a:lnTo>
                  <a:cubicBezTo>
                    <a:pt x="224581" y="159334"/>
                    <a:pt x="218638" y="164338"/>
                    <a:pt x="211609" y="164650"/>
                  </a:cubicBezTo>
                  <a:lnTo>
                    <a:pt x="185319" y="164650"/>
                  </a:lnTo>
                  <a:cubicBezTo>
                    <a:pt x="178290" y="164338"/>
                    <a:pt x="172346" y="159334"/>
                    <a:pt x="170842" y="152458"/>
                  </a:cubicBezTo>
                  <a:lnTo>
                    <a:pt x="161983" y="152458"/>
                  </a:lnTo>
                  <a:cubicBezTo>
                    <a:pt x="156725" y="152458"/>
                    <a:pt x="152458" y="148194"/>
                    <a:pt x="152458" y="142933"/>
                  </a:cubicBezTo>
                  <a:cubicBezTo>
                    <a:pt x="152458" y="137672"/>
                    <a:pt x="156725" y="133408"/>
                    <a:pt x="161983" y="133408"/>
                  </a:cubicBezTo>
                  <a:lnTo>
                    <a:pt x="170842" y="133408"/>
                  </a:lnTo>
                  <a:cubicBezTo>
                    <a:pt x="172385" y="126570"/>
                    <a:pt x="178319" y="121612"/>
                    <a:pt x="185319" y="121311"/>
                  </a:cubicBezTo>
                  <a:lnTo>
                    <a:pt x="211609" y="121311"/>
                  </a:lnTo>
                  <a:cubicBezTo>
                    <a:pt x="218609" y="121612"/>
                    <a:pt x="224543" y="126570"/>
                    <a:pt x="226087" y="133408"/>
                  </a:cubicBezTo>
                  <a:lnTo>
                    <a:pt x="238755" y="133408"/>
                  </a:lnTo>
                  <a:lnTo>
                    <a:pt x="238755" y="132646"/>
                  </a:lnTo>
                  <a:cubicBezTo>
                    <a:pt x="238755" y="127385"/>
                    <a:pt x="243022" y="123121"/>
                    <a:pt x="248280" y="123121"/>
                  </a:cubicBezTo>
                  <a:cubicBezTo>
                    <a:pt x="253538" y="123121"/>
                    <a:pt x="257805" y="127385"/>
                    <a:pt x="257805" y="132646"/>
                  </a:cubicBezTo>
                  <a:lnTo>
                    <a:pt x="257805" y="133408"/>
                  </a:lnTo>
                  <a:lnTo>
                    <a:pt x="321527" y="133408"/>
                  </a:lnTo>
                  <a:cubicBezTo>
                    <a:pt x="330433" y="133617"/>
                    <a:pt x="337500" y="140979"/>
                    <a:pt x="337338" y="149886"/>
                  </a:cubicBezTo>
                  <a:lnTo>
                    <a:pt x="337338" y="187986"/>
                  </a:lnTo>
                  <a:close/>
                  <a:moveTo>
                    <a:pt x="207798" y="140361"/>
                  </a:moveTo>
                  <a:lnTo>
                    <a:pt x="188748" y="140361"/>
                  </a:lnTo>
                  <a:lnTo>
                    <a:pt x="188748" y="145600"/>
                  </a:lnTo>
                  <a:lnTo>
                    <a:pt x="207798" y="145600"/>
                  </a:lnTo>
                  <a:close/>
                  <a:moveTo>
                    <a:pt x="318288" y="192844"/>
                  </a:moveTo>
                  <a:lnTo>
                    <a:pt x="178557" y="192844"/>
                  </a:lnTo>
                  <a:lnTo>
                    <a:pt x="178557" y="198559"/>
                  </a:lnTo>
                  <a:lnTo>
                    <a:pt x="318288" y="198559"/>
                  </a:lnTo>
                  <a:close/>
                  <a:moveTo>
                    <a:pt x="332100" y="393822"/>
                  </a:moveTo>
                  <a:lnTo>
                    <a:pt x="332100" y="409252"/>
                  </a:lnTo>
                  <a:cubicBezTo>
                    <a:pt x="332319" y="416791"/>
                    <a:pt x="326489" y="423129"/>
                    <a:pt x="318955" y="423540"/>
                  </a:cubicBezTo>
                  <a:lnTo>
                    <a:pt x="178271" y="423540"/>
                  </a:lnTo>
                  <a:cubicBezTo>
                    <a:pt x="170632" y="423332"/>
                    <a:pt x="164584" y="416992"/>
                    <a:pt x="164746" y="409347"/>
                  </a:cubicBezTo>
                  <a:lnTo>
                    <a:pt x="164746" y="393822"/>
                  </a:lnTo>
                  <a:cubicBezTo>
                    <a:pt x="164584" y="386177"/>
                    <a:pt x="170632" y="379837"/>
                    <a:pt x="178271" y="379629"/>
                  </a:cubicBezTo>
                  <a:lnTo>
                    <a:pt x="318955" y="379629"/>
                  </a:lnTo>
                  <a:cubicBezTo>
                    <a:pt x="326594" y="379837"/>
                    <a:pt x="332643" y="386177"/>
                    <a:pt x="332481" y="393822"/>
                  </a:cubicBezTo>
                  <a:close/>
                  <a:moveTo>
                    <a:pt x="313050" y="398679"/>
                  </a:moveTo>
                  <a:lnTo>
                    <a:pt x="183796" y="398679"/>
                  </a:lnTo>
                  <a:lnTo>
                    <a:pt x="183796" y="404490"/>
                  </a:lnTo>
                  <a:lnTo>
                    <a:pt x="313431" y="404490"/>
                  </a:lnTo>
                  <a:close/>
                </a:path>
              </a:pathLst>
            </a:custGeom>
            <a:solidFill>
              <a:schemeClr val="accent5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</p:grpSp>
      <p:sp>
        <p:nvSpPr>
          <p:cNvPr id="14" name="Oval 95">
            <a:extLst>
              <a:ext uri="{FF2B5EF4-FFF2-40B4-BE49-F238E27FC236}">
                <a16:creationId xmlns:a16="http://schemas.microsoft.com/office/drawing/2014/main" id="{3ACAEFB4-66EE-0C35-166D-261838EB801C}"/>
              </a:ext>
            </a:extLst>
          </p:cNvPr>
          <p:cNvSpPr/>
          <p:nvPr/>
        </p:nvSpPr>
        <p:spPr>
          <a:xfrm>
            <a:off x="4836631" y="2448596"/>
            <a:ext cx="2021369" cy="1509270"/>
          </a:xfrm>
          <a:prstGeom prst="ellipse">
            <a:avLst/>
          </a:prstGeom>
          <a:solidFill>
            <a:srgbClr val="FFFFFF">
              <a:alpha val="65000"/>
            </a:srgb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3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985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million people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estimated to live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with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obesity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as of 2020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3</a:t>
            </a:r>
          </a:p>
        </p:txBody>
      </p:sp>
      <p:sp>
        <p:nvSpPr>
          <p:cNvPr id="15" name="Oval 24">
            <a:extLst>
              <a:ext uri="{FF2B5EF4-FFF2-40B4-BE49-F238E27FC236}">
                <a16:creationId xmlns:a16="http://schemas.microsoft.com/office/drawing/2014/main" id="{D37F401B-1F05-EBA4-E352-3D18B70ACB99}"/>
              </a:ext>
            </a:extLst>
          </p:cNvPr>
          <p:cNvSpPr/>
          <p:nvPr/>
        </p:nvSpPr>
        <p:spPr>
          <a:xfrm>
            <a:off x="4836345" y="4040494"/>
            <a:ext cx="2215855" cy="2049475"/>
          </a:xfrm>
          <a:prstGeom prst="ellipse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3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1,560</a:t>
            </a:r>
            <a:br>
              <a:rPr kumimoji="0" lang="en-GB" sz="8000" b="1" i="0" u="none" strike="noStrike" kern="1200" cap="none" spc="0" normalizeH="0" baseline="0" noProof="0">
                <a:ln>
                  <a:noFill/>
                </a:ln>
                <a:solidFill>
                  <a:srgbClr val="009FDA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million people 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predicted to have 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obesity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 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by 2030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3</a:t>
            </a:r>
            <a:endParaRPr kumimoji="0" lang="en-GB" sz="2800" b="0" i="0" u="none" strike="noStrike" kern="1200" cap="none" spc="0" normalizeH="0" baseline="30000" noProof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B2B8F3D7-CC37-4476-B35F-E659EEB3E52A}"/>
              </a:ext>
            </a:extLst>
          </p:cNvPr>
          <p:cNvSpPr txBox="1">
            <a:spLocks/>
          </p:cNvSpPr>
          <p:nvPr/>
        </p:nvSpPr>
        <p:spPr>
          <a:xfrm>
            <a:off x="78262" y="1551445"/>
            <a:ext cx="7446021" cy="8971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3B97DE"/>
                </a:solidFill>
              </a:rPr>
              <a:t>There is an unmet need for therapies that reduce </a:t>
            </a:r>
            <a:br>
              <a:rPr lang="en-GB" sz="2800" dirty="0">
                <a:solidFill>
                  <a:srgbClr val="3B97DE"/>
                </a:solidFill>
              </a:rPr>
            </a:br>
            <a:r>
              <a:rPr lang="en-GB" sz="2800" dirty="0">
                <a:solidFill>
                  <a:srgbClr val="3B97DE"/>
                </a:solidFill>
              </a:rPr>
              <a:t>CV events in people with overweight-obesity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AFDA98E-EFAD-F39E-BDAA-1743F3F24FD4}"/>
              </a:ext>
            </a:extLst>
          </p:cNvPr>
          <p:cNvSpPr txBox="1">
            <a:spLocks/>
          </p:cNvSpPr>
          <p:nvPr/>
        </p:nvSpPr>
        <p:spPr>
          <a:xfrm>
            <a:off x="78262" y="5827184"/>
            <a:ext cx="10913235" cy="32400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/>
              <a:t>Conditions included in CVD definition may vary. CHD, coronary heart disease; CV, cardiovascular; CVD, cardiovascular disease.</a:t>
            </a:r>
            <a:br>
              <a:rPr lang="en-GB" sz="700"/>
            </a:br>
            <a:r>
              <a:rPr lang="en-GB" sz="700"/>
              <a:t>1. Roth GA et al. J Am Coll Cardiol 2020;76:2982–3021; 2. WHO. Fact sheet – CVDs. Available at: https://www.who.int/en/news-room/fact-sheets/detail/cardiovascular-diseases-(cvds). Accessed October 2023; 3. World Obesity Federation. World Obesity Atlas 2024. Available at: https://data.worldobesity.org/publications/?cat=22. Accessed June 2024.</a:t>
            </a:r>
            <a:endParaRPr lang="en-GB" sz="700" dirty="0"/>
          </a:p>
        </p:txBody>
      </p:sp>
      <p:pic>
        <p:nvPicPr>
          <p:cNvPr id="18" name="New picture">
            <a:extLst>
              <a:ext uri="{FF2B5EF4-FFF2-40B4-BE49-F238E27FC236}">
                <a16:creationId xmlns:a16="http://schemas.microsoft.com/office/drawing/2014/main" id="{76BDB985-2621-91A5-9744-425DE69BFC0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030522" y="1369484"/>
            <a:ext cx="3905047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45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A94A70E-E129-75C6-7479-B78BA499A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304" y="161202"/>
            <a:ext cx="10075216" cy="1363521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200" dirty="0"/>
          </a:p>
        </p:txBody>
      </p:sp>
      <p:pic>
        <p:nvPicPr>
          <p:cNvPr id="2" name="Main graphic">
            <a:extLst>
              <a:ext uri="{FF2B5EF4-FFF2-40B4-BE49-F238E27FC236}">
                <a16:creationId xmlns:a16="http://schemas.microsoft.com/office/drawing/2014/main" id="{B280FDC3-FE1C-D777-BD87-F4BEC9FB41E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08091" y="1933695"/>
            <a:ext cx="5364045" cy="3824168"/>
          </a:xfrm>
          <a:prstGeom prst="rect">
            <a:avLst/>
          </a:prstGeom>
          <a:ln>
            <a:noFill/>
          </a:ln>
        </p:spPr>
      </p:pic>
      <p:pic>
        <p:nvPicPr>
          <p:cNvPr id="5" name="Immagine 4" descr="Immagine che contiene testo, menu, documento, schermata&#10;&#10;Il contenuto generato dall'IA potrebbe non essere corretto.">
            <a:extLst>
              <a:ext uri="{FF2B5EF4-FFF2-40B4-BE49-F238E27FC236}">
                <a16:creationId xmlns:a16="http://schemas.microsoft.com/office/drawing/2014/main" id="{889C4B41-0A72-F842-9852-7964BAD52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29478"/>
            <a:ext cx="5588531" cy="40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43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67823-922B-341F-5D92-F986E50A1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4A49308-9FEC-2557-37A4-2EEBE8D0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2" name="Immagine 1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7EF1476D-9691-0C59-8F1B-0F590B430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1" y="2563693"/>
            <a:ext cx="5063158" cy="2302222"/>
          </a:xfrm>
          <a:prstGeom prst="rect">
            <a:avLst/>
          </a:prstGeom>
        </p:spPr>
      </p:pic>
      <p:pic>
        <p:nvPicPr>
          <p:cNvPr id="3" name="Picture 5" descr="Image">
            <a:extLst>
              <a:ext uri="{FF2B5EF4-FFF2-40B4-BE49-F238E27FC236}">
                <a16:creationId xmlns:a16="http://schemas.microsoft.com/office/drawing/2014/main" id="{4D4E1FAF-4B01-89F9-F99F-9EBB8485DC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9475" y="2210807"/>
            <a:ext cx="6139544" cy="325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5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A8EBE-A967-FAA1-A06C-3FC7733CC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E9541E7-7AA7-7168-FEB5-22C053F3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19D92B6-ACA8-DFC1-D97B-BA767AB5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36" y="1927898"/>
            <a:ext cx="3991927" cy="408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44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C3B47-6CD2-43CC-D188-1F07B9A10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C0D5CD3-2D03-0574-A33C-6916F0FB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310" y="105135"/>
            <a:ext cx="10075216" cy="1363521"/>
          </a:xfrm>
        </p:spPr>
        <p:txBody>
          <a:bodyPr>
            <a:normAutofit fontScale="90000"/>
          </a:bodyPr>
          <a:lstStyle/>
          <a:p>
            <a:br>
              <a:rPr lang="it-IT" sz="3600" dirty="0">
                <a:solidFill>
                  <a:srgbClr val="304197"/>
                </a:solidFill>
                <a:latin typeface="Helvetica" pitchFamily="2" charset="0"/>
              </a:rPr>
            </a:br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AA89EAB-D4B9-C4BB-FB4E-7FA854F9463B}"/>
              </a:ext>
            </a:extLst>
          </p:cNvPr>
          <p:cNvSpPr txBox="1">
            <a:spLocks/>
          </p:cNvSpPr>
          <p:nvPr/>
        </p:nvSpPr>
        <p:spPr>
          <a:xfrm>
            <a:off x="123825" y="5403174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defPPr rtl="0">
              <a:defRPr lang="it-it"/>
            </a:defPPr>
            <a:lvl1pPr marL="34290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it-IT" sz="1000" i="1" dirty="0">
                <a:solidFill>
                  <a:srgbClr val="333333"/>
                </a:solidFill>
              </a:rPr>
              <a:t>Eur Heart </a:t>
            </a:r>
            <a:r>
              <a:rPr lang="it-IT" sz="1000" i="1" dirty="0" err="1">
                <a:solidFill>
                  <a:srgbClr val="333333"/>
                </a:solidFill>
              </a:rPr>
              <a:t>J</a:t>
            </a:r>
            <a:r>
              <a:rPr lang="it-IT" sz="1000" dirty="0">
                <a:solidFill>
                  <a:srgbClr val="333333"/>
                </a:solidFill>
              </a:rPr>
              <a:t>, Volume 45, </a:t>
            </a:r>
            <a:r>
              <a:rPr lang="it-IT" sz="1000" dirty="0" err="1">
                <a:solidFill>
                  <a:srgbClr val="333333"/>
                </a:solidFill>
              </a:rPr>
              <a:t>Issue</a:t>
            </a:r>
            <a:r>
              <a:rPr lang="it-IT" sz="1000" dirty="0">
                <a:solidFill>
                  <a:srgbClr val="333333"/>
                </a:solidFill>
              </a:rPr>
              <a:t> 38, 7 </a:t>
            </a:r>
            <a:r>
              <a:rPr lang="it-IT" sz="1000" dirty="0" err="1">
                <a:solidFill>
                  <a:srgbClr val="333333"/>
                </a:solidFill>
              </a:rPr>
              <a:t>October</a:t>
            </a:r>
            <a:r>
              <a:rPr lang="it-IT" sz="1000" dirty="0">
                <a:solidFill>
                  <a:srgbClr val="333333"/>
                </a:solidFill>
              </a:rPr>
              <a:t> 2024, Pages 4063–4098</a:t>
            </a:r>
          </a:p>
        </p:txBody>
      </p:sp>
      <p:pic>
        <p:nvPicPr>
          <p:cNvPr id="6" name="Immagine 5" descr="Immagine che contiene schermata, testo, diagramma, cerchio&#10;&#10;Il contenuto generato dall'IA potrebbe non essere corretto.">
            <a:extLst>
              <a:ext uri="{FF2B5EF4-FFF2-40B4-BE49-F238E27FC236}">
                <a16:creationId xmlns:a16="http://schemas.microsoft.com/office/drawing/2014/main" id="{6E4D58AE-69E5-996E-5DC7-96C2ED47A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62" y="1413194"/>
            <a:ext cx="7314964" cy="3989979"/>
          </a:xfrm>
          <a:prstGeom prst="rect">
            <a:avLst/>
          </a:prstGeom>
        </p:spPr>
      </p:pic>
      <p:pic>
        <p:nvPicPr>
          <p:cNvPr id="11" name="Immagine 10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id="{36C6769F-85DA-7CB6-C616-D7065A2E9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72" y="5546257"/>
            <a:ext cx="4481980" cy="577433"/>
          </a:xfrm>
          <a:prstGeom prst="rect">
            <a:avLst/>
          </a:prstGeom>
        </p:spPr>
      </p:pic>
      <p:pic>
        <p:nvPicPr>
          <p:cNvPr id="13" name="Immagine 12" descr="Immagine che contiene logo, Carattere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005AB608-30B6-C640-130F-243FD659D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72" y="5739724"/>
            <a:ext cx="552450" cy="1905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0E5A48-06F8-82D5-8801-A71E82E250C2}"/>
              </a:ext>
            </a:extLst>
          </p:cNvPr>
          <p:cNvSpPr txBox="1"/>
          <p:nvPr/>
        </p:nvSpPr>
        <p:spPr>
          <a:xfrm>
            <a:off x="271154" y="2176550"/>
            <a:ext cx="3560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tx2"/>
                </a:solidFill>
              </a:rPr>
              <a:t>Obesity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is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caused</a:t>
            </a:r>
            <a:r>
              <a:rPr lang="it-IT" dirty="0">
                <a:solidFill>
                  <a:schemeClr val="tx2"/>
                </a:solidFill>
              </a:rPr>
              <a:t> a</a:t>
            </a:r>
            <a:r>
              <a:rPr lang="it-IT" i="1" dirty="0">
                <a:solidFill>
                  <a:schemeClr val="tx2"/>
                </a:solidFill>
              </a:rPr>
              <a:t> </a:t>
            </a:r>
            <a:r>
              <a:rPr lang="it-IT" i="1" dirty="0" err="1">
                <a:solidFill>
                  <a:schemeClr val="tx2"/>
                </a:solidFill>
              </a:rPr>
              <a:t>dysregulation</a:t>
            </a:r>
            <a:r>
              <a:rPr lang="it-IT" i="1" dirty="0">
                <a:solidFill>
                  <a:schemeClr val="tx2"/>
                </a:solidFill>
              </a:rPr>
              <a:t> </a:t>
            </a:r>
            <a:r>
              <a:rPr lang="it-IT" dirty="0">
                <a:solidFill>
                  <a:schemeClr val="tx2"/>
                </a:solidFill>
              </a:rPr>
              <a:t>of energy input  and energy </a:t>
            </a:r>
            <a:r>
              <a:rPr lang="it-IT" dirty="0" err="1">
                <a:solidFill>
                  <a:schemeClr val="tx2"/>
                </a:solidFill>
              </a:rPr>
              <a:t>expenditure</a:t>
            </a:r>
            <a:r>
              <a:rPr lang="it-IT" dirty="0">
                <a:solidFill>
                  <a:schemeClr val="tx2"/>
                </a:solidFill>
              </a:rPr>
              <a:t>, </a:t>
            </a:r>
            <a:r>
              <a:rPr lang="it-IT" dirty="0" err="1">
                <a:solidFill>
                  <a:schemeClr val="tx2"/>
                </a:solidFill>
              </a:rPr>
              <a:t>rather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than</a:t>
            </a:r>
            <a:r>
              <a:rPr lang="it-IT" dirty="0">
                <a:solidFill>
                  <a:schemeClr val="tx2"/>
                </a:solidFill>
              </a:rPr>
              <a:t> a </a:t>
            </a:r>
            <a:r>
              <a:rPr lang="it-IT" dirty="0" err="1">
                <a:solidFill>
                  <a:schemeClr val="tx2"/>
                </a:solidFill>
              </a:rPr>
              <a:t>loss</a:t>
            </a:r>
            <a:r>
              <a:rPr lang="it-IT" dirty="0">
                <a:solidFill>
                  <a:schemeClr val="tx2"/>
                </a:solidFill>
              </a:rPr>
              <a:t> of control over food </a:t>
            </a:r>
            <a:r>
              <a:rPr lang="it-IT" dirty="0" err="1">
                <a:solidFill>
                  <a:schemeClr val="tx2"/>
                </a:solidFill>
              </a:rPr>
              <a:t>intake</a:t>
            </a:r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62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0CAB2-EE10-FABA-451D-C324449F9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874614C-C129-6BA5-36C6-20460813A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98" y="433748"/>
            <a:ext cx="10075216" cy="13635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304197"/>
                </a:solidFill>
                <a:latin typeface="Helvetica" pitchFamily="2" charset="0"/>
              </a:rPr>
              <a:t>CUORE E OBESITÀ: Rischio Cardiovascolare del paziente affetto da obesità</a:t>
            </a:r>
            <a:endParaRPr lang="it-IT" sz="3600" dirty="0"/>
          </a:p>
        </p:txBody>
      </p:sp>
      <p:pic>
        <p:nvPicPr>
          <p:cNvPr id="5" name="Immagine 4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0E23AD96-C34C-64C4-1333-BC4A261EB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09" y="2041191"/>
            <a:ext cx="7509982" cy="3792353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6F0B58D-3548-CE9E-611B-36E67C36F5E8}"/>
              </a:ext>
            </a:extLst>
          </p:cNvPr>
          <p:cNvSpPr txBox="1">
            <a:spLocks/>
          </p:cNvSpPr>
          <p:nvPr/>
        </p:nvSpPr>
        <p:spPr>
          <a:xfrm>
            <a:off x="0" y="5560652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defPPr rtl="0">
              <a:defRPr lang="it-it"/>
            </a:defPPr>
            <a:lvl1pPr marL="34290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it-IT" sz="1000" i="1" dirty="0">
                <a:solidFill>
                  <a:srgbClr val="333333"/>
                </a:solidFill>
              </a:rPr>
              <a:t>Eur Heart </a:t>
            </a:r>
            <a:r>
              <a:rPr lang="it-IT" sz="1000" i="1" dirty="0" err="1">
                <a:solidFill>
                  <a:srgbClr val="333333"/>
                </a:solidFill>
              </a:rPr>
              <a:t>J</a:t>
            </a:r>
            <a:r>
              <a:rPr lang="it-IT" sz="1000" dirty="0">
                <a:solidFill>
                  <a:srgbClr val="333333"/>
                </a:solidFill>
              </a:rPr>
              <a:t>, Volume 45, </a:t>
            </a:r>
            <a:r>
              <a:rPr lang="it-IT" sz="1000" dirty="0" err="1">
                <a:solidFill>
                  <a:srgbClr val="333333"/>
                </a:solidFill>
              </a:rPr>
              <a:t>Issue</a:t>
            </a:r>
            <a:r>
              <a:rPr lang="it-IT" sz="1000" dirty="0">
                <a:solidFill>
                  <a:srgbClr val="333333"/>
                </a:solidFill>
              </a:rPr>
              <a:t> 38, 7 </a:t>
            </a:r>
            <a:r>
              <a:rPr lang="it-IT" sz="1000" dirty="0" err="1">
                <a:solidFill>
                  <a:srgbClr val="333333"/>
                </a:solidFill>
              </a:rPr>
              <a:t>October</a:t>
            </a:r>
            <a:r>
              <a:rPr lang="it-IT" sz="1000" dirty="0">
                <a:solidFill>
                  <a:srgbClr val="333333"/>
                </a:solidFill>
              </a:rPr>
              <a:t> 2024, Pages 4063–4098</a:t>
            </a:r>
          </a:p>
        </p:txBody>
      </p:sp>
    </p:spTree>
    <p:extLst>
      <p:ext uri="{BB962C8B-B14F-4D97-AF65-F5344CB8AC3E}">
        <p14:creationId xmlns:p14="http://schemas.microsoft.com/office/powerpoint/2010/main" val="120716247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23566</TotalTime>
  <Words>1123</Words>
  <Application>Microsoft Macintosh PowerPoint</Application>
  <PresentationFormat>Widescreen</PresentationFormat>
  <Paragraphs>146</Paragraphs>
  <Slides>30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7" baseType="lpstr">
      <vt:lpstr>Apis For Office</vt:lpstr>
      <vt:lpstr>Apis For Office </vt:lpstr>
      <vt:lpstr>Arial</vt:lpstr>
      <vt:lpstr>Calibri</vt:lpstr>
      <vt:lpstr>Helvetica</vt:lpstr>
      <vt:lpstr>Wingdings</vt:lpstr>
      <vt:lpstr>RetrospectVTI</vt:lpstr>
      <vt:lpstr>CUORE E OBESITÀ: Rischio Cardiovascolare del paziente affetto da obesità 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 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CUORE E OBESITÀ: Rischio Cardiovascolare del paziente affetto da obesità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LUCA BARDI</cp:lastModifiedBy>
  <cp:revision>55</cp:revision>
  <dcterms:created xsi:type="dcterms:W3CDTF">2022-02-27T17:36:31Z</dcterms:created>
  <dcterms:modified xsi:type="dcterms:W3CDTF">2025-10-29T10:29:35Z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2ad0b24d-6422-44b0-b3de-abb3a9e8c81a_Enabled">
    <vt:lpwstr>true</vt:lpwstr>
  </property>
  <property fmtid="{D5CDD505-2E9C-101B-9397-08002B2CF9AE}" pid="4" name="MSIP_Label_2ad0b24d-6422-44b0-b3de-abb3a9e8c81a_SetDate">
    <vt:lpwstr>2025-09-22T09:41:37Z</vt:lpwstr>
  </property>
  <property fmtid="{D5CDD505-2E9C-101B-9397-08002B2CF9AE}" pid="5" name="MSIP_Label_2ad0b24d-6422-44b0-b3de-abb3a9e8c81a_Method">
    <vt:lpwstr>Standard</vt:lpwstr>
  </property>
  <property fmtid="{D5CDD505-2E9C-101B-9397-08002B2CF9AE}" pid="6" name="MSIP_Label_2ad0b24d-6422-44b0-b3de-abb3a9e8c81a_Name">
    <vt:lpwstr>defa4170-0d19-0005-0004-bc88714345d2</vt:lpwstr>
  </property>
  <property fmtid="{D5CDD505-2E9C-101B-9397-08002B2CF9AE}" pid="7" name="MSIP_Label_2ad0b24d-6422-44b0-b3de-abb3a9e8c81a_SiteId">
    <vt:lpwstr>2fcfe26a-bb62-46b0-b1e3-28f9da0c45fd</vt:lpwstr>
  </property>
  <property fmtid="{D5CDD505-2E9C-101B-9397-08002B2CF9AE}" pid="8" name="MSIP_Label_2ad0b24d-6422-44b0-b3de-abb3a9e8c81a_ActionId">
    <vt:lpwstr>2697e3b2-7d38-4f01-9521-060d5f321b8f</vt:lpwstr>
  </property>
  <property fmtid="{D5CDD505-2E9C-101B-9397-08002B2CF9AE}" pid="9" name="MSIP_Label_2ad0b24d-6422-44b0-b3de-abb3a9e8c81a_ContentBits">
    <vt:lpwstr>0</vt:lpwstr>
  </property>
  <property fmtid="{D5CDD505-2E9C-101B-9397-08002B2CF9AE}" pid="10" name="MSIP_Label_2ad0b24d-6422-44b0-b3de-abb3a9e8c81a_Tag">
    <vt:lpwstr>50, 3, 0, 1</vt:lpwstr>
  </property>
</Properties>
</file>